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276" r:id="rId2"/>
    <p:sldId id="494" r:id="rId3"/>
    <p:sldId id="317" r:id="rId4"/>
    <p:sldId id="476" r:id="rId5"/>
    <p:sldId id="474" r:id="rId6"/>
    <p:sldId id="475" r:id="rId7"/>
    <p:sldId id="477" r:id="rId8"/>
    <p:sldId id="473" r:id="rId9"/>
    <p:sldId id="318" r:id="rId10"/>
    <p:sldId id="479" r:id="rId11"/>
    <p:sldId id="480" r:id="rId12"/>
    <p:sldId id="481" r:id="rId13"/>
    <p:sldId id="482" r:id="rId14"/>
    <p:sldId id="483" r:id="rId15"/>
    <p:sldId id="484" r:id="rId16"/>
    <p:sldId id="491" r:id="rId17"/>
    <p:sldId id="506" r:id="rId18"/>
    <p:sldId id="508" r:id="rId19"/>
    <p:sldId id="507" r:id="rId20"/>
    <p:sldId id="509" r:id="rId21"/>
    <p:sldId id="504" r:id="rId22"/>
    <p:sldId id="510" r:id="rId23"/>
    <p:sldId id="490" r:id="rId24"/>
    <p:sldId id="517" r:id="rId25"/>
    <p:sldId id="503" r:id="rId26"/>
    <p:sldId id="314" r:id="rId27"/>
    <p:sldId id="487" r:id="rId28"/>
    <p:sldId id="499" r:id="rId29"/>
    <p:sldId id="488" r:id="rId30"/>
    <p:sldId id="500" r:id="rId31"/>
    <p:sldId id="501" r:id="rId32"/>
    <p:sldId id="486" r:id="rId33"/>
    <p:sldId id="511" r:id="rId34"/>
    <p:sldId id="489" r:id="rId35"/>
    <p:sldId id="512" r:id="rId36"/>
    <p:sldId id="514" r:id="rId37"/>
    <p:sldId id="515" r:id="rId38"/>
    <p:sldId id="516" r:id="rId39"/>
    <p:sldId id="513" r:id="rId40"/>
    <p:sldId id="502" r:id="rId41"/>
    <p:sldId id="256" r:id="rId42"/>
    <p:sldId id="257" r:id="rId43"/>
    <p:sldId id="492" r:id="rId44"/>
    <p:sldId id="466" r:id="rId45"/>
    <p:sldId id="495" r:id="rId46"/>
    <p:sldId id="496" r:id="rId47"/>
    <p:sldId id="497" r:id="rId48"/>
    <p:sldId id="464" r:id="rId49"/>
    <p:sldId id="471" r:id="rId50"/>
    <p:sldId id="467" r:id="rId51"/>
    <p:sldId id="468" r:id="rId52"/>
    <p:sldId id="493" r:id="rId53"/>
    <p:sldId id="498" r:id="rId54"/>
    <p:sldId id="469" r:id="rId55"/>
    <p:sldId id="470" r:id="rId56"/>
    <p:sldId id="323" r:id="rId57"/>
    <p:sldId id="306" r:id="rId58"/>
    <p:sldId id="326" r:id="rId59"/>
    <p:sldId id="449" r:id="rId60"/>
    <p:sldId id="462" r:id="rId61"/>
  </p:sldIdLst>
  <p:sldSz cx="21374100" cy="15113000"/>
  <p:notesSz cx="6858000" cy="9144000"/>
  <p:embeddedFontLst>
    <p:embeddedFont>
      <p:font typeface="Calibri" panose="020F0502020204030204" pitchFamily="34" charset="0"/>
      <p:regular r:id="rId63"/>
      <p:bold r:id="rId64"/>
      <p:italic r:id="rId65"/>
      <p:boldItalic r:id="rId66"/>
    </p:embeddedFont>
    <p:embeddedFont>
      <p:font typeface="Now" panose="020B0604020202020204" charset="0"/>
      <p:regular r:id="rId67"/>
    </p:embeddedFont>
    <p:embeddedFont>
      <p:font typeface="Scripter" panose="020B0604020202020204" charset="0"/>
      <p:regular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22" autoAdjust="0"/>
  </p:normalViewPr>
  <p:slideViewPr>
    <p:cSldViewPr>
      <p:cViewPr varScale="1">
        <p:scale>
          <a:sx n="48" d="100"/>
          <a:sy n="48" d="100"/>
        </p:scale>
        <p:origin x="1578"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FC1E3-F6CE-4DC2-B316-9342532B1203}" type="datetimeFigureOut">
              <a:rPr lang="en-US" smtClean="0"/>
              <a:t>3/30/2023</a:t>
            </a:fld>
            <a:endParaRPr lang="en-US"/>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07AAB-8023-46FB-A2F6-E97195E92106}" type="slidenum">
              <a:rPr lang="en-US" smtClean="0"/>
              <a:t>‹#›</a:t>
            </a:fld>
            <a:endParaRPr lang="en-US"/>
          </a:p>
        </p:txBody>
      </p:sp>
    </p:spTree>
    <p:extLst>
      <p:ext uri="{BB962C8B-B14F-4D97-AF65-F5344CB8AC3E}">
        <p14:creationId xmlns:p14="http://schemas.microsoft.com/office/powerpoint/2010/main" val="19734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11">
            <a:extLst>
              <a:ext uri="{FF2B5EF4-FFF2-40B4-BE49-F238E27FC236}">
                <a16:creationId xmlns:a16="http://schemas.microsoft.com/office/drawing/2014/main" id="{B45DC08C-DA03-402C-ACEA-5AEEEF8EB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740267" y="11706945"/>
            <a:ext cx="9893566" cy="1921620"/>
          </a:xfrm>
          <a:prstGeom prst="rect">
            <a:avLst/>
          </a:prstGeom>
        </p:spPr>
      </p:pic>
      <p:sp>
        <p:nvSpPr>
          <p:cNvPr id="23" name="TextBox 13">
            <a:extLst>
              <a:ext uri="{FF2B5EF4-FFF2-40B4-BE49-F238E27FC236}">
                <a16:creationId xmlns:a16="http://schemas.microsoft.com/office/drawing/2014/main" id="{E4EDD4CF-63A6-411D-A65E-52425DEB3F99}"/>
              </a:ext>
            </a:extLst>
          </p:cNvPr>
          <p:cNvSpPr txBox="1"/>
          <p:nvPr/>
        </p:nvSpPr>
        <p:spPr>
          <a:xfrm>
            <a:off x="5718429" y="12028990"/>
            <a:ext cx="9141909" cy="1277529"/>
          </a:xfrm>
          <a:prstGeom prst="rect">
            <a:avLst/>
          </a:prstGeom>
        </p:spPr>
        <p:txBody>
          <a:bodyPr lIns="0" tIns="0" rIns="0" bIns="0" rtlCol="0" anchor="t">
            <a:spAutoFit/>
          </a:bodyPr>
          <a:lstStyle/>
          <a:p>
            <a:pPr algn="ctr">
              <a:lnSpc>
                <a:spcPts val="11275"/>
              </a:lnSpc>
              <a:spcBef>
                <a:spcPct val="0"/>
              </a:spcBef>
            </a:pPr>
            <a:r>
              <a:rPr lang="en-US" sz="8054" dirty="0">
                <a:solidFill>
                  <a:srgbClr val="053370"/>
                </a:solidFill>
                <a:latin typeface="Scripter"/>
              </a:rPr>
              <a:t>march 29, 2023</a:t>
            </a:r>
          </a:p>
        </p:txBody>
      </p:sp>
      <p:sp>
        <p:nvSpPr>
          <p:cNvPr id="6" name="TextBox 19">
            <a:extLst>
              <a:ext uri="{FF2B5EF4-FFF2-40B4-BE49-F238E27FC236}">
                <a16:creationId xmlns:a16="http://schemas.microsoft.com/office/drawing/2014/main" id="{4F426576-903A-4EB0-AA63-5414461BA5FE}"/>
              </a:ext>
            </a:extLst>
          </p:cNvPr>
          <p:cNvSpPr txBox="1"/>
          <p:nvPr/>
        </p:nvSpPr>
        <p:spPr>
          <a:xfrm>
            <a:off x="933450" y="927100"/>
            <a:ext cx="19845848" cy="6370975"/>
          </a:xfrm>
          <a:prstGeom prst="rect">
            <a:avLst/>
          </a:prstGeom>
        </p:spPr>
        <p:txBody>
          <a:bodyPr wrap="square" lIns="0" tIns="0" rIns="0" bIns="0" rtlCol="0" anchor="t">
            <a:spAutoFit/>
          </a:bodyPr>
          <a:lstStyle/>
          <a:p>
            <a:pPr algn="ctr"/>
            <a:r>
              <a:rPr lang="en-US" sz="13800" b="1" dirty="0">
                <a:solidFill>
                  <a:srgbClr val="002060"/>
                </a:solidFill>
                <a:latin typeface="Arial" panose="020B0604020202020204" pitchFamily="34" charset="0"/>
                <a:cs typeface="Arial" panose="020B0604020202020204" pitchFamily="34" charset="0"/>
              </a:rPr>
              <a:t>English IV</a:t>
            </a:r>
          </a:p>
          <a:p>
            <a:pPr algn="ctr"/>
            <a:r>
              <a:rPr lang="en-US" sz="13800" b="1" dirty="0">
                <a:solidFill>
                  <a:srgbClr val="002060"/>
                </a:solidFill>
                <a:latin typeface="Arial" panose="020B0604020202020204" pitchFamily="34" charset="0"/>
                <a:cs typeface="Arial" panose="020B0604020202020204" pitchFamily="34" charset="0"/>
              </a:rPr>
              <a:t>3</a:t>
            </a:r>
            <a:r>
              <a:rPr lang="en-US" sz="13800" b="1" baseline="30000" dirty="0">
                <a:solidFill>
                  <a:srgbClr val="002060"/>
                </a:solidFill>
                <a:latin typeface="Arial" panose="020B0604020202020204" pitchFamily="34" charset="0"/>
                <a:cs typeface="Arial" panose="020B0604020202020204" pitchFamily="34" charset="0"/>
              </a:rPr>
              <a:t>rd</a:t>
            </a:r>
            <a:r>
              <a:rPr lang="en-US" sz="13800" b="1" dirty="0">
                <a:solidFill>
                  <a:srgbClr val="002060"/>
                </a:solidFill>
                <a:latin typeface="Arial" panose="020B0604020202020204" pitchFamily="34" charset="0"/>
                <a:cs typeface="Arial" panose="020B0604020202020204" pitchFamily="34" charset="0"/>
              </a:rPr>
              <a:t> Quarter</a:t>
            </a:r>
          </a:p>
          <a:p>
            <a:pPr algn="ctr"/>
            <a:r>
              <a:rPr lang="en-US" sz="13800" b="1" dirty="0">
                <a:solidFill>
                  <a:srgbClr val="002060"/>
                </a:solidFill>
                <a:latin typeface="Arial" panose="020B0604020202020204" pitchFamily="34" charset="0"/>
                <a:cs typeface="Arial" panose="020B0604020202020204" pitchFamily="34" charset="0"/>
              </a:rPr>
              <a:t>Week 2</a:t>
            </a:r>
          </a:p>
        </p:txBody>
      </p:sp>
      <p:sp>
        <p:nvSpPr>
          <p:cNvPr id="2" name="TextBox 19">
            <a:extLst>
              <a:ext uri="{FF2B5EF4-FFF2-40B4-BE49-F238E27FC236}">
                <a16:creationId xmlns:a16="http://schemas.microsoft.com/office/drawing/2014/main" id="{D4295BCF-4FB8-9B90-0CEE-D636E25A6D2F}"/>
              </a:ext>
            </a:extLst>
          </p:cNvPr>
          <p:cNvSpPr txBox="1"/>
          <p:nvPr/>
        </p:nvSpPr>
        <p:spPr>
          <a:xfrm>
            <a:off x="764126" y="8279659"/>
            <a:ext cx="19845848" cy="2123658"/>
          </a:xfrm>
          <a:prstGeom prst="rect">
            <a:avLst/>
          </a:prstGeom>
        </p:spPr>
        <p:txBody>
          <a:bodyPr wrap="square" lIns="0" tIns="0" rIns="0" bIns="0" rtlCol="0" anchor="t">
            <a:spAutoFit/>
          </a:bodyPr>
          <a:lstStyle/>
          <a:p>
            <a:pPr algn="ctr"/>
            <a:r>
              <a:rPr lang="en-US" sz="13800" b="1" dirty="0">
                <a:solidFill>
                  <a:srgbClr val="002060"/>
                </a:solidFill>
                <a:latin typeface="Arial" panose="020B0604020202020204" pitchFamily="34" charset="0"/>
                <a:cs typeface="Arial" panose="020B0604020202020204" pitchFamily="34" charset="0"/>
              </a:rPr>
              <a:t>SIGNAL WORDS</a:t>
            </a:r>
          </a:p>
        </p:txBody>
      </p:sp>
    </p:spTree>
    <p:extLst>
      <p:ext uri="{BB962C8B-B14F-4D97-AF65-F5344CB8AC3E}">
        <p14:creationId xmlns:p14="http://schemas.microsoft.com/office/powerpoint/2010/main" val="683669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380+ Rooster Sunrise Illustrations, Royalty-Free Vector ...">
            <a:extLst>
              <a:ext uri="{FF2B5EF4-FFF2-40B4-BE49-F238E27FC236}">
                <a16:creationId xmlns:a16="http://schemas.microsoft.com/office/drawing/2014/main" id="{68C21A4B-A37B-9F95-851A-DA620CF3B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1917700"/>
            <a:ext cx="18592800" cy="12268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964AC3D8-7311-3B9E-1D61-541DF1DE8189}"/>
              </a:ext>
            </a:extLst>
          </p:cNvPr>
          <p:cNvSpPr txBox="1"/>
          <p:nvPr/>
        </p:nvSpPr>
        <p:spPr>
          <a:xfrm>
            <a:off x="5657850" y="317500"/>
            <a:ext cx="11670362" cy="1231106"/>
          </a:xfrm>
          <a:prstGeom prst="rect">
            <a:avLst/>
          </a:prstGeom>
        </p:spPr>
        <p:txBody>
          <a:bodyPr wrap="square" lIns="0" tIns="0" rIns="0" bIns="0" rtlCol="0" anchor="t">
            <a:spAutoFit/>
          </a:bodyPr>
          <a:lstStyle/>
          <a:p>
            <a:r>
              <a:rPr lang="en-US" sz="8000" b="1" dirty="0">
                <a:solidFill>
                  <a:srgbClr val="002060"/>
                </a:solidFill>
                <a:latin typeface="Now"/>
              </a:rPr>
              <a:t>Look at the picture</a:t>
            </a:r>
          </a:p>
        </p:txBody>
      </p:sp>
    </p:spTree>
    <p:extLst>
      <p:ext uri="{BB962C8B-B14F-4D97-AF65-F5344CB8AC3E}">
        <p14:creationId xmlns:p14="http://schemas.microsoft.com/office/powerpoint/2010/main" val="888905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hildren Meet Sunrise in Nature Stock Vector - Illustration of childhood,  orange: 185651304">
            <a:extLst>
              <a:ext uri="{FF2B5EF4-FFF2-40B4-BE49-F238E27FC236}">
                <a16:creationId xmlns:a16="http://schemas.microsoft.com/office/drawing/2014/main" id="{6CC03B7C-0066-D820-E99F-CDF5A0D4B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517049"/>
            <a:ext cx="17145000" cy="1407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068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nce Upon a Snowman: How Olaf's Obsession With Summer Began">
            <a:extLst>
              <a:ext uri="{FF2B5EF4-FFF2-40B4-BE49-F238E27FC236}">
                <a16:creationId xmlns:a16="http://schemas.microsoft.com/office/drawing/2014/main" id="{163CE3AD-4D1A-AFAE-8AAF-B14B2502A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2374900"/>
            <a:ext cx="20040600" cy="1150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818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47+] Olaf Summer Wallpaper - WallpaperSafari">
            <a:extLst>
              <a:ext uri="{FF2B5EF4-FFF2-40B4-BE49-F238E27FC236}">
                <a16:creationId xmlns:a16="http://schemas.microsoft.com/office/drawing/2014/main" id="{583A4DE5-9CF2-4B77-335D-F5DA537CD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4638"/>
            <a:ext cx="21374100" cy="1202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143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isney's Frozen Summertime Olaf, Includes 8 Accessories, Frozen Toy for  Girls and Boys Ages 3 and Up">
            <a:extLst>
              <a:ext uri="{FF2B5EF4-FFF2-40B4-BE49-F238E27FC236}">
                <a16:creationId xmlns:a16="http://schemas.microsoft.com/office/drawing/2014/main" id="{A3279175-9AAE-7CF1-E009-471F076C8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550" y="0"/>
            <a:ext cx="15113000" cy="151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95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Olaf as a Mexican | Frozen funny, Frozen, Disney">
            <a:extLst>
              <a:ext uri="{FF2B5EF4-FFF2-40B4-BE49-F238E27FC236}">
                <a16:creationId xmlns:a16="http://schemas.microsoft.com/office/drawing/2014/main" id="{327B1421-BF71-733F-43EB-3FF44557E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205581"/>
            <a:ext cx="14935200" cy="14701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225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9">
            <a:extLst>
              <a:ext uri="{FF2B5EF4-FFF2-40B4-BE49-F238E27FC236}">
                <a16:creationId xmlns:a16="http://schemas.microsoft.com/office/drawing/2014/main" id="{6FD40790-DE7B-0653-13B5-B9149C4D5EC6}"/>
              </a:ext>
            </a:extLst>
          </p:cNvPr>
          <p:cNvSpPr txBox="1"/>
          <p:nvPr/>
        </p:nvSpPr>
        <p:spPr>
          <a:xfrm>
            <a:off x="1619250" y="5270500"/>
            <a:ext cx="18135600" cy="1769715"/>
          </a:xfrm>
          <a:prstGeom prst="rect">
            <a:avLst/>
          </a:prstGeom>
        </p:spPr>
        <p:txBody>
          <a:bodyPr wrap="square" lIns="0" tIns="0" rIns="0" bIns="0" rtlCol="0" anchor="t">
            <a:spAutoFit/>
          </a:bodyPr>
          <a:lstStyle/>
          <a:p>
            <a:pPr algn="ctr"/>
            <a:r>
              <a:rPr lang="en-US" sz="11500" b="1" dirty="0">
                <a:solidFill>
                  <a:srgbClr val="0070C0"/>
                </a:solidFill>
                <a:latin typeface="Arial" panose="020B0604020202020204" pitchFamily="34" charset="0"/>
                <a:cs typeface="Arial" panose="020B0604020202020204" pitchFamily="34" charset="0"/>
              </a:rPr>
              <a:t>Let’s read a poem</a:t>
            </a:r>
            <a:endParaRPr lang="en-US" sz="239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4568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9">
            <a:extLst>
              <a:ext uri="{FF2B5EF4-FFF2-40B4-BE49-F238E27FC236}">
                <a16:creationId xmlns:a16="http://schemas.microsoft.com/office/drawing/2014/main" id="{CCF617BF-B119-BF15-6192-9A830BE9C310}"/>
              </a:ext>
            </a:extLst>
          </p:cNvPr>
          <p:cNvSpPr txBox="1"/>
          <p:nvPr/>
        </p:nvSpPr>
        <p:spPr>
          <a:xfrm>
            <a:off x="1619250" y="3289300"/>
            <a:ext cx="18135600" cy="3693319"/>
          </a:xfrm>
          <a:prstGeom prst="rect">
            <a:avLst/>
          </a:prstGeom>
        </p:spPr>
        <p:txBody>
          <a:bodyPr wrap="square" lIns="0" tIns="0" rIns="0" bIns="0" rtlCol="0" anchor="t">
            <a:spAutoFit/>
          </a:bodyPr>
          <a:lstStyle/>
          <a:p>
            <a:r>
              <a:rPr lang="en-US" sz="8000" b="1" dirty="0">
                <a:solidFill>
                  <a:srgbClr val="0070C0"/>
                </a:solidFill>
                <a:latin typeface="Arial" panose="020B0604020202020204" pitchFamily="34" charset="0"/>
                <a:cs typeface="Arial" panose="020B0604020202020204" pitchFamily="34" charset="0"/>
              </a:rPr>
              <a:t>Read loudly…but not too loud</a:t>
            </a:r>
          </a:p>
          <a:p>
            <a:endParaRPr lang="en-US" sz="8000" b="1" dirty="0">
              <a:solidFill>
                <a:srgbClr val="0070C0"/>
              </a:solidFill>
              <a:latin typeface="Arial" panose="020B0604020202020204" pitchFamily="34" charset="0"/>
              <a:cs typeface="Arial" panose="020B0604020202020204" pitchFamily="34" charset="0"/>
            </a:endParaRPr>
          </a:p>
          <a:p>
            <a:endParaRPr lang="en-US" sz="8000" b="1" dirty="0">
              <a:solidFill>
                <a:srgbClr val="0070C0"/>
              </a:solidFill>
              <a:latin typeface="Arial" panose="020B0604020202020204" pitchFamily="34" charset="0"/>
              <a:cs typeface="Arial" panose="020B0604020202020204" pitchFamily="34" charset="0"/>
            </a:endParaRPr>
          </a:p>
        </p:txBody>
      </p:sp>
      <p:pic>
        <p:nvPicPr>
          <p:cNvPr id="2" name="Picture 2" descr="Too much Noise Memes - Imgflip">
            <a:extLst>
              <a:ext uri="{FF2B5EF4-FFF2-40B4-BE49-F238E27FC236}">
                <a16:creationId xmlns:a16="http://schemas.microsoft.com/office/drawing/2014/main" id="{51E0B2C4-C217-73F8-6CA1-3589107E2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550" y="5346700"/>
            <a:ext cx="13335000" cy="866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197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9">
            <a:extLst>
              <a:ext uri="{FF2B5EF4-FFF2-40B4-BE49-F238E27FC236}">
                <a16:creationId xmlns:a16="http://schemas.microsoft.com/office/drawing/2014/main" id="{CCF617BF-B119-BF15-6192-9A830BE9C310}"/>
              </a:ext>
            </a:extLst>
          </p:cNvPr>
          <p:cNvSpPr txBox="1"/>
          <p:nvPr/>
        </p:nvSpPr>
        <p:spPr>
          <a:xfrm>
            <a:off x="1619250" y="3289300"/>
            <a:ext cx="18135600" cy="3693319"/>
          </a:xfrm>
          <a:prstGeom prst="rect">
            <a:avLst/>
          </a:prstGeom>
        </p:spPr>
        <p:txBody>
          <a:bodyPr wrap="square" lIns="0" tIns="0" rIns="0" bIns="0" rtlCol="0" anchor="t">
            <a:spAutoFit/>
          </a:bodyPr>
          <a:lstStyle/>
          <a:p>
            <a:r>
              <a:rPr lang="en-US" sz="8000" b="1" dirty="0">
                <a:solidFill>
                  <a:srgbClr val="0070C0"/>
                </a:solidFill>
                <a:latin typeface="Arial" panose="020B0604020202020204" pitchFamily="34" charset="0"/>
                <a:cs typeface="Arial" panose="020B0604020202020204" pitchFamily="34" charset="0"/>
              </a:rPr>
              <a:t>Pronounce the word…clearly</a:t>
            </a:r>
          </a:p>
          <a:p>
            <a:endParaRPr lang="en-US" sz="8000" b="1" dirty="0">
              <a:solidFill>
                <a:srgbClr val="0070C0"/>
              </a:solidFill>
              <a:latin typeface="Arial" panose="020B0604020202020204" pitchFamily="34" charset="0"/>
              <a:cs typeface="Arial" panose="020B0604020202020204" pitchFamily="34" charset="0"/>
            </a:endParaRPr>
          </a:p>
          <a:p>
            <a:endParaRPr lang="en-US" sz="8000" b="1" dirty="0">
              <a:solidFill>
                <a:srgbClr val="0070C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0CB893F-838F-2C71-0AC9-34F80D5FE448}"/>
              </a:ext>
            </a:extLst>
          </p:cNvPr>
          <p:cNvPicPr>
            <a:picLocks noChangeAspect="1"/>
          </p:cNvPicPr>
          <p:nvPr/>
        </p:nvPicPr>
        <p:blipFill>
          <a:blip r:embed="rId2"/>
          <a:stretch>
            <a:fillRect/>
          </a:stretch>
        </p:blipFill>
        <p:spPr>
          <a:xfrm>
            <a:off x="6877050" y="5270500"/>
            <a:ext cx="11448422" cy="7254310"/>
          </a:xfrm>
          <a:prstGeom prst="rect">
            <a:avLst/>
          </a:prstGeom>
        </p:spPr>
      </p:pic>
    </p:spTree>
    <p:extLst>
      <p:ext uri="{BB962C8B-B14F-4D97-AF65-F5344CB8AC3E}">
        <p14:creationId xmlns:p14="http://schemas.microsoft.com/office/powerpoint/2010/main" val="2450448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5AABD-793C-0E81-9AD9-EFBE4ED884A6}"/>
              </a:ext>
            </a:extLst>
          </p:cNvPr>
          <p:cNvPicPr>
            <a:picLocks noChangeAspect="1"/>
          </p:cNvPicPr>
          <p:nvPr/>
        </p:nvPicPr>
        <p:blipFill rotWithShape="1">
          <a:blip r:embed="rId2"/>
          <a:srcRect l="1240" t="10731" r="15484" b="5158"/>
          <a:stretch/>
        </p:blipFill>
        <p:spPr>
          <a:xfrm>
            <a:off x="9467850" y="16013"/>
            <a:ext cx="13439361" cy="15096987"/>
          </a:xfrm>
          <a:prstGeom prst="rect">
            <a:avLst/>
          </a:prstGeom>
        </p:spPr>
      </p:pic>
      <p:sp>
        <p:nvSpPr>
          <p:cNvPr id="5" name="TextBox 19">
            <a:extLst>
              <a:ext uri="{FF2B5EF4-FFF2-40B4-BE49-F238E27FC236}">
                <a16:creationId xmlns:a16="http://schemas.microsoft.com/office/drawing/2014/main" id="{CCF617BF-B119-BF15-6192-9A830BE9C310}"/>
              </a:ext>
            </a:extLst>
          </p:cNvPr>
          <p:cNvSpPr txBox="1"/>
          <p:nvPr/>
        </p:nvSpPr>
        <p:spPr>
          <a:xfrm>
            <a:off x="933450" y="1993900"/>
            <a:ext cx="18135600" cy="6155531"/>
          </a:xfrm>
          <a:prstGeom prst="rect">
            <a:avLst/>
          </a:prstGeom>
        </p:spPr>
        <p:txBody>
          <a:bodyPr wrap="square" lIns="0" tIns="0" rIns="0" bIns="0" rtlCol="0" anchor="t">
            <a:spAutoFit/>
          </a:bodyPr>
          <a:lstStyle/>
          <a:p>
            <a:r>
              <a:rPr lang="en-US" sz="8000" b="1" dirty="0">
                <a:solidFill>
                  <a:srgbClr val="0070C0"/>
                </a:solidFill>
                <a:latin typeface="Arial" panose="020B0604020202020204" pitchFamily="34" charset="0"/>
                <a:cs typeface="Arial" panose="020B0604020202020204" pitchFamily="34" charset="0"/>
              </a:rPr>
              <a:t>How do we sit? </a:t>
            </a:r>
          </a:p>
          <a:p>
            <a:r>
              <a:rPr lang="en-US" sz="8000" b="1" dirty="0">
                <a:solidFill>
                  <a:srgbClr val="0070C0"/>
                </a:solidFill>
                <a:latin typeface="Arial" panose="020B0604020202020204" pitchFamily="34" charset="0"/>
                <a:cs typeface="Arial" panose="020B0604020202020204" pitchFamily="34" charset="0"/>
              </a:rPr>
              <a:t>-Properly</a:t>
            </a:r>
          </a:p>
          <a:p>
            <a:r>
              <a:rPr lang="en-US" sz="8000" b="1" dirty="0">
                <a:solidFill>
                  <a:srgbClr val="0070C0"/>
                </a:solidFill>
                <a:latin typeface="Arial" panose="020B0604020202020204" pitchFamily="34" charset="0"/>
                <a:cs typeface="Arial" panose="020B0604020202020204" pitchFamily="34" charset="0"/>
              </a:rPr>
              <a:t>-Sit erect</a:t>
            </a:r>
          </a:p>
          <a:p>
            <a:endParaRPr lang="en-US" sz="8000" b="1" dirty="0">
              <a:solidFill>
                <a:srgbClr val="0070C0"/>
              </a:solidFill>
              <a:latin typeface="Arial" panose="020B0604020202020204" pitchFamily="34" charset="0"/>
              <a:cs typeface="Arial" panose="020B0604020202020204" pitchFamily="34" charset="0"/>
            </a:endParaRPr>
          </a:p>
          <a:p>
            <a:endParaRPr lang="en-US" sz="8000" b="1"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2499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9">
            <a:extLst>
              <a:ext uri="{FF2B5EF4-FFF2-40B4-BE49-F238E27FC236}">
                <a16:creationId xmlns:a16="http://schemas.microsoft.com/office/drawing/2014/main" id="{70D238A9-AA60-F6D6-47F7-EBB3B0040CCF}"/>
              </a:ext>
            </a:extLst>
          </p:cNvPr>
          <p:cNvSpPr txBox="1"/>
          <p:nvPr/>
        </p:nvSpPr>
        <p:spPr>
          <a:xfrm>
            <a:off x="1085849" y="1715067"/>
            <a:ext cx="19202401" cy="4247317"/>
          </a:xfrm>
          <a:prstGeom prst="rect">
            <a:avLst/>
          </a:prstGeom>
        </p:spPr>
        <p:txBody>
          <a:bodyPr wrap="square" lIns="0" tIns="0" rIns="0" bIns="0" rtlCol="0" anchor="t">
            <a:spAutoFit/>
          </a:bodyPr>
          <a:lstStyle/>
          <a:p>
            <a:r>
              <a:rPr lang="en-US" sz="13800" b="1" dirty="0">
                <a:solidFill>
                  <a:srgbClr val="002060"/>
                </a:solidFill>
                <a:latin typeface="Now"/>
              </a:rPr>
              <a:t>Fill in the missing letters. </a:t>
            </a:r>
            <a:r>
              <a:rPr lang="en-US" sz="8000" b="1" dirty="0">
                <a:solidFill>
                  <a:srgbClr val="002060"/>
                </a:solidFill>
                <a:latin typeface="Now"/>
              </a:rPr>
              <a:t>(Blackboard Activity)</a:t>
            </a:r>
            <a:endParaRPr lang="en-US" sz="13800" b="1" dirty="0">
              <a:solidFill>
                <a:srgbClr val="002060"/>
              </a:solidFill>
              <a:latin typeface="Now"/>
            </a:endParaRPr>
          </a:p>
        </p:txBody>
      </p:sp>
    </p:spTree>
    <p:extLst>
      <p:ext uri="{BB962C8B-B14F-4D97-AF65-F5344CB8AC3E}">
        <p14:creationId xmlns:p14="http://schemas.microsoft.com/office/powerpoint/2010/main" val="178232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A2C5C3-0AE8-34E6-4C68-27A68AC63DB1}"/>
              </a:ext>
            </a:extLst>
          </p:cNvPr>
          <p:cNvPicPr>
            <a:picLocks noChangeAspect="1"/>
          </p:cNvPicPr>
          <p:nvPr/>
        </p:nvPicPr>
        <p:blipFill>
          <a:blip r:embed="rId2"/>
          <a:stretch>
            <a:fillRect/>
          </a:stretch>
        </p:blipFill>
        <p:spPr>
          <a:xfrm>
            <a:off x="2952750" y="1460500"/>
            <a:ext cx="15468600" cy="11663732"/>
          </a:xfrm>
          <a:prstGeom prst="rect">
            <a:avLst/>
          </a:prstGeom>
        </p:spPr>
      </p:pic>
    </p:spTree>
    <p:extLst>
      <p:ext uri="{BB962C8B-B14F-4D97-AF65-F5344CB8AC3E}">
        <p14:creationId xmlns:p14="http://schemas.microsoft.com/office/powerpoint/2010/main" val="3648876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9">
            <a:extLst>
              <a:ext uri="{FF2B5EF4-FFF2-40B4-BE49-F238E27FC236}">
                <a16:creationId xmlns:a16="http://schemas.microsoft.com/office/drawing/2014/main" id="{6C3A197B-B4AB-9504-FF28-BDF71D3144B4}"/>
              </a:ext>
            </a:extLst>
          </p:cNvPr>
          <p:cNvSpPr txBox="1"/>
          <p:nvPr/>
        </p:nvSpPr>
        <p:spPr>
          <a:xfrm>
            <a:off x="2457450" y="6261100"/>
            <a:ext cx="18135600" cy="6155531"/>
          </a:xfrm>
          <a:prstGeom prst="rect">
            <a:avLst/>
          </a:prstGeom>
        </p:spPr>
        <p:txBody>
          <a:bodyPr wrap="square" lIns="0" tIns="0" rIns="0" bIns="0" rtlCol="0" anchor="t">
            <a:spAutoFit/>
          </a:bodyPr>
          <a:lstStyle/>
          <a:p>
            <a:r>
              <a:rPr lang="en-US" sz="8000" b="1" dirty="0">
                <a:solidFill>
                  <a:srgbClr val="0070C0"/>
                </a:solidFill>
                <a:latin typeface="Arial" panose="020B0604020202020204" pitchFamily="34" charset="0"/>
                <a:cs typeface="Arial" panose="020B0604020202020204" pitchFamily="34" charset="0"/>
              </a:rPr>
              <a:t>Read loudly…but not too loud</a:t>
            </a:r>
          </a:p>
          <a:p>
            <a:r>
              <a:rPr lang="en-US" sz="8000" b="1" dirty="0">
                <a:solidFill>
                  <a:srgbClr val="0070C0"/>
                </a:solidFill>
                <a:latin typeface="Arial" panose="020B0604020202020204" pitchFamily="34" charset="0"/>
                <a:cs typeface="Arial" panose="020B0604020202020204" pitchFamily="34" charset="0"/>
              </a:rPr>
              <a:t>Pronounce the word…clearly</a:t>
            </a:r>
          </a:p>
          <a:p>
            <a:r>
              <a:rPr lang="en-US" sz="8000" b="1" dirty="0">
                <a:solidFill>
                  <a:srgbClr val="0070C0"/>
                </a:solidFill>
                <a:latin typeface="Arial" panose="020B0604020202020204" pitchFamily="34" charset="0"/>
                <a:cs typeface="Arial" panose="020B0604020202020204" pitchFamily="34" charset="0"/>
              </a:rPr>
              <a:t>How do we sit? Properly / sit erect</a:t>
            </a:r>
          </a:p>
          <a:p>
            <a:endParaRPr lang="en-US" sz="8000" b="1" dirty="0">
              <a:solidFill>
                <a:srgbClr val="0070C0"/>
              </a:solidFill>
              <a:latin typeface="Arial" panose="020B0604020202020204" pitchFamily="34" charset="0"/>
              <a:cs typeface="Arial" panose="020B0604020202020204" pitchFamily="34" charset="0"/>
            </a:endParaRPr>
          </a:p>
          <a:p>
            <a:endParaRPr lang="en-US" sz="8000" b="1" dirty="0">
              <a:solidFill>
                <a:srgbClr val="0070C0"/>
              </a:solidFill>
              <a:latin typeface="Arial" panose="020B0604020202020204" pitchFamily="34" charset="0"/>
              <a:cs typeface="Arial" panose="020B0604020202020204" pitchFamily="34" charset="0"/>
            </a:endParaRPr>
          </a:p>
        </p:txBody>
      </p:sp>
      <p:sp>
        <p:nvSpPr>
          <p:cNvPr id="7" name="TextBox 19">
            <a:extLst>
              <a:ext uri="{FF2B5EF4-FFF2-40B4-BE49-F238E27FC236}">
                <a16:creationId xmlns:a16="http://schemas.microsoft.com/office/drawing/2014/main" id="{05CB27B3-C527-4E87-FBFF-E953364246E5}"/>
              </a:ext>
            </a:extLst>
          </p:cNvPr>
          <p:cNvSpPr txBox="1"/>
          <p:nvPr/>
        </p:nvSpPr>
        <p:spPr>
          <a:xfrm>
            <a:off x="1847850" y="3517900"/>
            <a:ext cx="14706598" cy="1231106"/>
          </a:xfrm>
          <a:prstGeom prst="rect">
            <a:avLst/>
          </a:prstGeom>
        </p:spPr>
        <p:txBody>
          <a:bodyPr wrap="square" lIns="0" tIns="0" rIns="0" bIns="0" rtlCol="0" anchor="t">
            <a:spAutoFit/>
          </a:bodyPr>
          <a:lstStyle/>
          <a:p>
            <a:pPr algn="ctr"/>
            <a:r>
              <a:rPr lang="en-US" sz="8000" b="1" dirty="0">
                <a:solidFill>
                  <a:schemeClr val="accent5">
                    <a:lumMod val="75000"/>
                  </a:schemeClr>
                </a:solidFill>
                <a:latin typeface="Now"/>
              </a:rPr>
              <a:t>Standard for oral reading</a:t>
            </a:r>
          </a:p>
        </p:txBody>
      </p:sp>
    </p:spTree>
    <p:extLst>
      <p:ext uri="{BB962C8B-B14F-4D97-AF65-F5344CB8AC3E}">
        <p14:creationId xmlns:p14="http://schemas.microsoft.com/office/powerpoint/2010/main" val="18988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9">
            <a:extLst>
              <a:ext uri="{FF2B5EF4-FFF2-40B4-BE49-F238E27FC236}">
                <a16:creationId xmlns:a16="http://schemas.microsoft.com/office/drawing/2014/main" id="{05CB27B3-C527-4E87-FBFF-E953364246E5}"/>
              </a:ext>
            </a:extLst>
          </p:cNvPr>
          <p:cNvSpPr txBox="1"/>
          <p:nvPr/>
        </p:nvSpPr>
        <p:spPr>
          <a:xfrm>
            <a:off x="1924050" y="1765300"/>
            <a:ext cx="17145000" cy="2462213"/>
          </a:xfrm>
          <a:prstGeom prst="rect">
            <a:avLst/>
          </a:prstGeom>
        </p:spPr>
        <p:txBody>
          <a:bodyPr wrap="square" lIns="0" tIns="0" rIns="0" bIns="0" rtlCol="0" anchor="t">
            <a:spAutoFit/>
          </a:bodyPr>
          <a:lstStyle/>
          <a:p>
            <a:r>
              <a:rPr lang="en-US" sz="8000" b="1" dirty="0">
                <a:solidFill>
                  <a:schemeClr val="accent5">
                    <a:lumMod val="75000"/>
                  </a:schemeClr>
                </a:solidFill>
                <a:latin typeface="Now"/>
              </a:rPr>
              <a:t>Guess what’s the word based</a:t>
            </a:r>
          </a:p>
          <a:p>
            <a:r>
              <a:rPr lang="en-US" sz="8000" b="1" dirty="0">
                <a:solidFill>
                  <a:schemeClr val="accent5">
                    <a:lumMod val="75000"/>
                  </a:schemeClr>
                </a:solidFill>
                <a:latin typeface="Now"/>
              </a:rPr>
              <a:t>on the picture.</a:t>
            </a:r>
          </a:p>
        </p:txBody>
      </p:sp>
      <p:pic>
        <p:nvPicPr>
          <p:cNvPr id="7170" name="Picture 2" descr="Funny Question Mark Clipart 2 By Paula - Clipart Question Mark Transparent  PNG - 2400x3844 - Free Download on NicePNG">
            <a:extLst>
              <a:ext uri="{FF2B5EF4-FFF2-40B4-BE49-F238E27FC236}">
                <a16:creationId xmlns:a16="http://schemas.microsoft.com/office/drawing/2014/main" id="{BFAA648E-6760-9B39-1D60-70FF9CA2A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0" y="3975100"/>
            <a:ext cx="5475432" cy="903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340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le Athlete in Sportswear Stretching Band Loop with Hands Preparing for  Productive Workout Training Stock Photo - Image of rubber, chest: 167974280">
            <a:extLst>
              <a:ext uri="{FF2B5EF4-FFF2-40B4-BE49-F238E27FC236}">
                <a16:creationId xmlns:a16="http://schemas.microsoft.com/office/drawing/2014/main" id="{50BA151D-3372-CCBF-9E83-2B7610B51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1079500"/>
            <a:ext cx="11024495" cy="75676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erson running on a track&#10;&#10;Description automatically generated with medium confidence">
            <a:extLst>
              <a:ext uri="{FF2B5EF4-FFF2-40B4-BE49-F238E27FC236}">
                <a16:creationId xmlns:a16="http://schemas.microsoft.com/office/drawing/2014/main" id="{D08B8D8A-B89C-641F-525C-4F0C88E46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476" y="7108951"/>
            <a:ext cx="10735894" cy="7097518"/>
          </a:xfrm>
          <a:prstGeom prst="rect">
            <a:avLst/>
          </a:prstGeom>
        </p:spPr>
      </p:pic>
      <p:sp>
        <p:nvSpPr>
          <p:cNvPr id="4" name="TextBox 3">
            <a:extLst>
              <a:ext uri="{FF2B5EF4-FFF2-40B4-BE49-F238E27FC236}">
                <a16:creationId xmlns:a16="http://schemas.microsoft.com/office/drawing/2014/main" id="{0B474E1C-623E-48D0-D4F5-0D29D306B8CA}"/>
              </a:ext>
            </a:extLst>
          </p:cNvPr>
          <p:cNvSpPr txBox="1"/>
          <p:nvPr/>
        </p:nvSpPr>
        <p:spPr>
          <a:xfrm>
            <a:off x="13735050" y="3213100"/>
            <a:ext cx="6248400" cy="1323439"/>
          </a:xfrm>
          <a:prstGeom prst="rect">
            <a:avLst/>
          </a:prstGeom>
          <a:noFill/>
        </p:spPr>
        <p:txBody>
          <a:bodyPr wrap="square">
            <a:spAutoFit/>
          </a:bodyPr>
          <a:lstStyle/>
          <a:p>
            <a:r>
              <a:rPr lang="en-US" sz="8000" b="1" dirty="0">
                <a:solidFill>
                  <a:srgbClr val="7030A0"/>
                </a:solidFill>
                <a:latin typeface="Arial" panose="020B0604020202020204" pitchFamily="34" charset="0"/>
                <a:cs typeface="Arial" panose="020B0604020202020204" pitchFamily="34" charset="0"/>
              </a:rPr>
              <a:t>_ _ _ _ _ C H</a:t>
            </a:r>
            <a:endParaRPr lang="en-PH" sz="8000" dirty="0"/>
          </a:p>
        </p:txBody>
      </p:sp>
    </p:spTree>
    <p:extLst>
      <p:ext uri="{BB962C8B-B14F-4D97-AF65-F5344CB8AC3E}">
        <p14:creationId xmlns:p14="http://schemas.microsoft.com/office/powerpoint/2010/main" val="359703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le Athlete in Sportswear Stretching Band Loop with Hands Preparing for  Productive Workout Training Stock Photo - Image of rubber, chest: 167974280">
            <a:extLst>
              <a:ext uri="{FF2B5EF4-FFF2-40B4-BE49-F238E27FC236}">
                <a16:creationId xmlns:a16="http://schemas.microsoft.com/office/drawing/2014/main" id="{50BA151D-3372-CCBF-9E83-2B7610B51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1079500"/>
            <a:ext cx="11024495" cy="75676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erson running on a track&#10;&#10;Description automatically generated with medium confidence">
            <a:extLst>
              <a:ext uri="{FF2B5EF4-FFF2-40B4-BE49-F238E27FC236}">
                <a16:creationId xmlns:a16="http://schemas.microsoft.com/office/drawing/2014/main" id="{D08B8D8A-B89C-641F-525C-4F0C88E46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476" y="7108951"/>
            <a:ext cx="10735894" cy="7097518"/>
          </a:xfrm>
          <a:prstGeom prst="rect">
            <a:avLst/>
          </a:prstGeom>
        </p:spPr>
      </p:pic>
      <p:sp>
        <p:nvSpPr>
          <p:cNvPr id="4" name="TextBox 3">
            <a:extLst>
              <a:ext uri="{FF2B5EF4-FFF2-40B4-BE49-F238E27FC236}">
                <a16:creationId xmlns:a16="http://schemas.microsoft.com/office/drawing/2014/main" id="{0B474E1C-623E-48D0-D4F5-0D29D306B8CA}"/>
              </a:ext>
            </a:extLst>
          </p:cNvPr>
          <p:cNvSpPr txBox="1"/>
          <p:nvPr/>
        </p:nvSpPr>
        <p:spPr>
          <a:xfrm>
            <a:off x="13735050" y="3213100"/>
            <a:ext cx="6248400" cy="1323439"/>
          </a:xfrm>
          <a:prstGeom prst="rect">
            <a:avLst/>
          </a:prstGeom>
          <a:noFill/>
        </p:spPr>
        <p:txBody>
          <a:bodyPr wrap="square">
            <a:spAutoFit/>
          </a:bodyPr>
          <a:lstStyle/>
          <a:p>
            <a:r>
              <a:rPr lang="en-US" sz="8000" b="1" dirty="0">
                <a:solidFill>
                  <a:srgbClr val="7030A0"/>
                </a:solidFill>
                <a:latin typeface="Arial" panose="020B0604020202020204" pitchFamily="34" charset="0"/>
                <a:cs typeface="Arial" panose="020B0604020202020204" pitchFamily="34" charset="0"/>
              </a:rPr>
              <a:t>S_ _ _ _ C H</a:t>
            </a:r>
            <a:endParaRPr lang="en-PH" sz="8000" dirty="0"/>
          </a:p>
        </p:txBody>
      </p:sp>
    </p:spTree>
    <p:extLst>
      <p:ext uri="{BB962C8B-B14F-4D97-AF65-F5344CB8AC3E}">
        <p14:creationId xmlns:p14="http://schemas.microsoft.com/office/powerpoint/2010/main" val="110483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ale Athlete in Sportswear Stretching Band Loop with Hands Preparing for  Productive Workout Training Stock Photo - Image of rubber, chest: 167974280">
            <a:extLst>
              <a:ext uri="{FF2B5EF4-FFF2-40B4-BE49-F238E27FC236}">
                <a16:creationId xmlns:a16="http://schemas.microsoft.com/office/drawing/2014/main" id="{50BA151D-3372-CCBF-9E83-2B7610B51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1079500"/>
            <a:ext cx="11024495" cy="75676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erson running on a track&#10;&#10;Description automatically generated with medium confidence">
            <a:extLst>
              <a:ext uri="{FF2B5EF4-FFF2-40B4-BE49-F238E27FC236}">
                <a16:creationId xmlns:a16="http://schemas.microsoft.com/office/drawing/2014/main" id="{D08B8D8A-B89C-641F-525C-4F0C88E46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476" y="7108951"/>
            <a:ext cx="10735894" cy="7097518"/>
          </a:xfrm>
          <a:prstGeom prst="rect">
            <a:avLst/>
          </a:prstGeom>
        </p:spPr>
      </p:pic>
      <p:sp>
        <p:nvSpPr>
          <p:cNvPr id="4" name="TextBox 3">
            <a:extLst>
              <a:ext uri="{FF2B5EF4-FFF2-40B4-BE49-F238E27FC236}">
                <a16:creationId xmlns:a16="http://schemas.microsoft.com/office/drawing/2014/main" id="{0B474E1C-623E-48D0-D4F5-0D29D306B8CA}"/>
              </a:ext>
            </a:extLst>
          </p:cNvPr>
          <p:cNvSpPr txBox="1"/>
          <p:nvPr/>
        </p:nvSpPr>
        <p:spPr>
          <a:xfrm>
            <a:off x="14268450" y="3213100"/>
            <a:ext cx="5715000" cy="1323439"/>
          </a:xfrm>
          <a:prstGeom prst="rect">
            <a:avLst/>
          </a:prstGeom>
          <a:noFill/>
        </p:spPr>
        <p:txBody>
          <a:bodyPr wrap="square">
            <a:spAutoFit/>
          </a:bodyPr>
          <a:lstStyle/>
          <a:p>
            <a:r>
              <a:rPr lang="en-US" sz="8000" b="1" dirty="0">
                <a:solidFill>
                  <a:srgbClr val="7030A0"/>
                </a:solidFill>
                <a:latin typeface="Arial" panose="020B0604020202020204" pitchFamily="34" charset="0"/>
                <a:cs typeface="Arial" panose="020B0604020202020204" pitchFamily="34" charset="0"/>
              </a:rPr>
              <a:t>STRETCH</a:t>
            </a:r>
            <a:endParaRPr lang="en-PH" sz="8000" dirty="0"/>
          </a:p>
        </p:txBody>
      </p:sp>
    </p:spTree>
    <p:extLst>
      <p:ext uri="{BB962C8B-B14F-4D97-AF65-F5344CB8AC3E}">
        <p14:creationId xmlns:p14="http://schemas.microsoft.com/office/powerpoint/2010/main" val="35980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2152650" y="1572592"/>
            <a:ext cx="18135600" cy="2954655"/>
          </a:xfrm>
          <a:prstGeom prst="rect">
            <a:avLst/>
          </a:prstGeom>
        </p:spPr>
        <p:txBody>
          <a:bodyPr wrap="square" lIns="0" tIns="0" rIns="0" bIns="0" rtlCol="0" anchor="t">
            <a:spAutoFit/>
          </a:bodyPr>
          <a:lstStyle/>
          <a:p>
            <a:endParaRPr lang="en-US" sz="4800" b="1" dirty="0">
              <a:solidFill>
                <a:srgbClr val="0070C0"/>
              </a:solidFill>
              <a:latin typeface="Arial" panose="020B0604020202020204" pitchFamily="34" charset="0"/>
              <a:cs typeface="Arial" panose="020B0604020202020204" pitchFamily="34" charset="0"/>
            </a:endParaRPr>
          </a:p>
          <a:p>
            <a:r>
              <a:rPr lang="en-US" sz="7200" b="1" dirty="0">
                <a:solidFill>
                  <a:srgbClr val="7030A0"/>
                </a:solidFill>
                <a:latin typeface="Arial" panose="020B0604020202020204" pitchFamily="34" charset="0"/>
                <a:cs typeface="Arial" panose="020B0604020202020204" pitchFamily="34" charset="0"/>
              </a:rPr>
              <a:t>Stretch</a:t>
            </a:r>
            <a:r>
              <a:rPr lang="en-US" sz="7200" b="1" dirty="0">
                <a:solidFill>
                  <a:srgbClr val="002060"/>
                </a:solidFill>
                <a:latin typeface="Arial" panose="020B0604020202020204" pitchFamily="34" charset="0"/>
                <a:cs typeface="Arial" panose="020B0604020202020204" pitchFamily="34" charset="0"/>
              </a:rPr>
              <a:t> – To extend one's limbs or body to their full length</a:t>
            </a:r>
          </a:p>
        </p:txBody>
      </p:sp>
      <p:pic>
        <p:nvPicPr>
          <p:cNvPr id="8" name="Picture 7" descr="A dog with its tongue out&#10;&#10;Description automatically generated with medium confidence">
            <a:extLst>
              <a:ext uri="{FF2B5EF4-FFF2-40B4-BE49-F238E27FC236}">
                <a16:creationId xmlns:a16="http://schemas.microsoft.com/office/drawing/2014/main" id="{DE65C1B5-43BC-8712-158B-9AA42C145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650" y="5194300"/>
            <a:ext cx="10531825" cy="8115592"/>
          </a:xfrm>
          <a:prstGeom prst="rect">
            <a:avLst/>
          </a:prstGeom>
        </p:spPr>
      </p:pic>
    </p:spTree>
    <p:extLst>
      <p:ext uri="{BB962C8B-B14F-4D97-AF65-F5344CB8AC3E}">
        <p14:creationId xmlns:p14="http://schemas.microsoft.com/office/powerpoint/2010/main" val="1824624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9003680" y="1841500"/>
            <a:ext cx="3366739" cy="1107996"/>
          </a:xfrm>
          <a:prstGeom prst="rect">
            <a:avLst/>
          </a:prstGeom>
        </p:spPr>
        <p:txBody>
          <a:bodyPr wrap="square" lIns="0" tIns="0" rIns="0" bIns="0" rtlCol="0" anchor="t">
            <a:spAutoFit/>
          </a:bodyPr>
          <a:lstStyle/>
          <a:p>
            <a:pPr algn="ctr"/>
            <a:r>
              <a:rPr lang="en-US" sz="7200" b="1" dirty="0">
                <a:solidFill>
                  <a:srgbClr val="7030A0"/>
                </a:solidFill>
                <a:latin typeface="Arial" panose="020B0604020202020204" pitchFamily="34" charset="0"/>
                <a:cs typeface="Arial" panose="020B0604020202020204" pitchFamily="34" charset="0"/>
              </a:rPr>
              <a:t>_ _ _ N</a:t>
            </a:r>
            <a:endParaRPr lang="en-US" sz="7200" b="1" dirty="0">
              <a:solidFill>
                <a:srgbClr val="002060"/>
              </a:solidFill>
              <a:latin typeface="Arial" panose="020B0604020202020204" pitchFamily="34" charset="0"/>
              <a:cs typeface="Arial" panose="020B0604020202020204" pitchFamily="34" charset="0"/>
            </a:endParaRPr>
          </a:p>
        </p:txBody>
      </p:sp>
      <p:pic>
        <p:nvPicPr>
          <p:cNvPr id="4" name="Picture 3" descr="A person with his hands on his face&#10;&#10;Description automatically generated with medium confidence">
            <a:extLst>
              <a:ext uri="{FF2B5EF4-FFF2-40B4-BE49-F238E27FC236}">
                <a16:creationId xmlns:a16="http://schemas.microsoft.com/office/drawing/2014/main" id="{89CFB555-9B1A-2726-2F17-FA53E8765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650" y="3517900"/>
            <a:ext cx="15139989" cy="10600445"/>
          </a:xfrm>
          <a:prstGeom prst="rect">
            <a:avLst/>
          </a:prstGeom>
        </p:spPr>
      </p:pic>
    </p:spTree>
    <p:extLst>
      <p:ext uri="{BB962C8B-B14F-4D97-AF65-F5344CB8AC3E}">
        <p14:creationId xmlns:p14="http://schemas.microsoft.com/office/powerpoint/2010/main" val="2437134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3524250" y="9842500"/>
            <a:ext cx="18135600" cy="2215991"/>
          </a:xfrm>
          <a:prstGeom prst="rect">
            <a:avLst/>
          </a:prstGeom>
        </p:spPr>
        <p:txBody>
          <a:bodyPr wrap="square" lIns="0" tIns="0" rIns="0" bIns="0" rtlCol="0" anchor="t">
            <a:spAutoFit/>
          </a:bodyPr>
          <a:lstStyle/>
          <a:p>
            <a:r>
              <a:rPr lang="en-US" sz="7200" b="1" dirty="0">
                <a:solidFill>
                  <a:srgbClr val="7030A0"/>
                </a:solidFill>
                <a:latin typeface="Arial" panose="020B0604020202020204" pitchFamily="34" charset="0"/>
                <a:cs typeface="Arial" panose="020B0604020202020204" pitchFamily="34" charset="0"/>
              </a:rPr>
              <a:t>Yawn</a:t>
            </a:r>
            <a:r>
              <a:rPr lang="en-US" sz="7200" b="1" dirty="0">
                <a:solidFill>
                  <a:srgbClr val="002060"/>
                </a:solidFill>
                <a:latin typeface="Arial" panose="020B0604020202020204" pitchFamily="34" charset="0"/>
                <a:cs typeface="Arial" panose="020B0604020202020204" pitchFamily="34" charset="0"/>
              </a:rPr>
              <a:t> – To open one's mouth wide and inhale deeply</a:t>
            </a:r>
          </a:p>
        </p:txBody>
      </p:sp>
      <p:pic>
        <p:nvPicPr>
          <p:cNvPr id="2050" name="Picture 2" descr="Dog Yawning Decoded: Why a Yawn is Worth 1000 Words | Pride &amp; Groom">
            <a:extLst>
              <a:ext uri="{FF2B5EF4-FFF2-40B4-BE49-F238E27FC236}">
                <a16:creationId xmlns:a16="http://schemas.microsoft.com/office/drawing/2014/main" id="{D2045FA4-CBBA-565F-FA4E-BFBF75B9F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1850" y="774700"/>
            <a:ext cx="8501240" cy="850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483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8020050" y="546100"/>
            <a:ext cx="4966939" cy="1107996"/>
          </a:xfrm>
          <a:prstGeom prst="rect">
            <a:avLst/>
          </a:prstGeom>
        </p:spPr>
        <p:txBody>
          <a:bodyPr wrap="square" lIns="0" tIns="0" rIns="0" bIns="0" rtlCol="0" anchor="t">
            <a:spAutoFit/>
          </a:bodyPr>
          <a:lstStyle/>
          <a:p>
            <a:pPr algn="ctr"/>
            <a:r>
              <a:rPr lang="en-US" sz="7200" b="1" dirty="0">
                <a:solidFill>
                  <a:srgbClr val="7030A0"/>
                </a:solidFill>
                <a:latin typeface="Arial" panose="020B0604020202020204" pitchFamily="34" charset="0"/>
                <a:cs typeface="Arial" panose="020B0604020202020204" pitchFamily="34" charset="0"/>
              </a:rPr>
              <a:t>D_ SK</a:t>
            </a:r>
            <a:endParaRPr lang="en-US" sz="7200" b="1" dirty="0">
              <a:solidFill>
                <a:srgbClr val="002060"/>
              </a:solidFill>
              <a:latin typeface="Arial" panose="020B0604020202020204" pitchFamily="34" charset="0"/>
              <a:cs typeface="Arial" panose="020B0604020202020204" pitchFamily="34" charset="0"/>
            </a:endParaRPr>
          </a:p>
        </p:txBody>
      </p:sp>
      <p:pic>
        <p:nvPicPr>
          <p:cNvPr id="8194" name="Picture 2" descr="The 150 Best Sunset Captions For Instagram - World of Lina">
            <a:extLst>
              <a:ext uri="{FF2B5EF4-FFF2-40B4-BE49-F238E27FC236}">
                <a16:creationId xmlns:a16="http://schemas.microsoft.com/office/drawing/2014/main" id="{E9EE9C3C-1BF3-BDCE-9C77-39A7854BA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106" y="2222500"/>
            <a:ext cx="18911887" cy="1310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312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9">
            <a:extLst>
              <a:ext uri="{FF2B5EF4-FFF2-40B4-BE49-F238E27FC236}">
                <a16:creationId xmlns:a16="http://schemas.microsoft.com/office/drawing/2014/main" id="{F57E90A3-0679-4FBC-97B3-4C27E2BB4E71}"/>
              </a:ext>
            </a:extLst>
          </p:cNvPr>
          <p:cNvSpPr txBox="1"/>
          <p:nvPr/>
        </p:nvSpPr>
        <p:spPr>
          <a:xfrm>
            <a:off x="1085849" y="1715067"/>
            <a:ext cx="7696201" cy="8494633"/>
          </a:xfrm>
          <a:prstGeom prst="rect">
            <a:avLst/>
          </a:prstGeom>
        </p:spPr>
        <p:txBody>
          <a:bodyPr wrap="square" lIns="0" tIns="0" rIns="0" bIns="0" rtlCol="0" anchor="t">
            <a:spAutoFit/>
          </a:bodyPr>
          <a:lstStyle/>
          <a:p>
            <a:r>
              <a:rPr lang="en-US" sz="13800" b="1" dirty="0">
                <a:solidFill>
                  <a:srgbClr val="002060"/>
                </a:solidFill>
                <a:latin typeface="Arial" panose="020B0604020202020204" pitchFamily="34" charset="0"/>
                <a:cs typeface="Arial" panose="020B0604020202020204" pitchFamily="34" charset="0"/>
              </a:rPr>
              <a:t>Walk </a:t>
            </a:r>
          </a:p>
          <a:p>
            <a:r>
              <a:rPr lang="en-US" sz="13800" b="1" dirty="0">
                <a:solidFill>
                  <a:srgbClr val="002060"/>
                </a:solidFill>
                <a:latin typeface="Arial" panose="020B0604020202020204" pitchFamily="34" charset="0"/>
                <a:cs typeface="Arial" panose="020B0604020202020204" pitchFamily="34" charset="0"/>
              </a:rPr>
              <a:t>Talk</a:t>
            </a:r>
          </a:p>
          <a:p>
            <a:r>
              <a:rPr lang="en-US" sz="13800" b="1" dirty="0">
                <a:solidFill>
                  <a:srgbClr val="002060"/>
                </a:solidFill>
                <a:latin typeface="Arial" panose="020B0604020202020204" pitchFamily="34" charset="0"/>
                <a:cs typeface="Arial" panose="020B0604020202020204" pitchFamily="34" charset="0"/>
              </a:rPr>
              <a:t>Speak </a:t>
            </a:r>
          </a:p>
          <a:p>
            <a:r>
              <a:rPr lang="en-US" sz="13800" b="1" dirty="0">
                <a:solidFill>
                  <a:srgbClr val="002060"/>
                </a:solidFill>
                <a:latin typeface="Arial" panose="020B0604020202020204" pitchFamily="34" charset="0"/>
                <a:cs typeface="Arial" panose="020B0604020202020204" pitchFamily="34" charset="0"/>
              </a:rPr>
              <a:t>Work  </a:t>
            </a:r>
          </a:p>
        </p:txBody>
      </p:sp>
    </p:spTree>
    <p:extLst>
      <p:ext uri="{BB962C8B-B14F-4D97-AF65-F5344CB8AC3E}">
        <p14:creationId xmlns:p14="http://schemas.microsoft.com/office/powerpoint/2010/main" val="2254324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5200650" y="1231900"/>
            <a:ext cx="12891739" cy="1107996"/>
          </a:xfrm>
          <a:prstGeom prst="rect">
            <a:avLst/>
          </a:prstGeom>
        </p:spPr>
        <p:txBody>
          <a:bodyPr wrap="square" lIns="0" tIns="0" rIns="0" bIns="0" rtlCol="0" anchor="t">
            <a:spAutoFit/>
          </a:bodyPr>
          <a:lstStyle/>
          <a:p>
            <a:r>
              <a:rPr lang="en-US" sz="7200" b="1" dirty="0">
                <a:solidFill>
                  <a:srgbClr val="7030A0"/>
                </a:solidFill>
                <a:latin typeface="Arial" panose="020B0604020202020204" pitchFamily="34" charset="0"/>
                <a:cs typeface="Arial" panose="020B0604020202020204" pitchFamily="34" charset="0"/>
              </a:rPr>
              <a:t>Dusk</a:t>
            </a:r>
            <a:r>
              <a:rPr lang="en-US" sz="7200" b="1" dirty="0">
                <a:solidFill>
                  <a:srgbClr val="FF0000"/>
                </a:solidFill>
                <a:latin typeface="Arial" panose="020B0604020202020204" pitchFamily="34" charset="0"/>
                <a:cs typeface="Arial" panose="020B0604020202020204" pitchFamily="34" charset="0"/>
              </a:rPr>
              <a:t> </a:t>
            </a:r>
            <a:r>
              <a:rPr lang="en-US" sz="7200" b="1" dirty="0">
                <a:solidFill>
                  <a:srgbClr val="002060"/>
                </a:solidFill>
                <a:latin typeface="Arial" panose="020B0604020202020204" pitchFamily="34" charset="0"/>
                <a:cs typeface="Arial" panose="020B0604020202020204" pitchFamily="34" charset="0"/>
              </a:rPr>
              <a:t>– light becoming dark.</a:t>
            </a:r>
          </a:p>
        </p:txBody>
      </p:sp>
      <p:pic>
        <p:nvPicPr>
          <p:cNvPr id="5" name="Picture 2" descr="40 Funny Sunset Captions and Sunset Puns - Words Inspiration">
            <a:extLst>
              <a:ext uri="{FF2B5EF4-FFF2-40B4-BE49-F238E27FC236}">
                <a16:creationId xmlns:a16="http://schemas.microsoft.com/office/drawing/2014/main" id="{9F12618C-9924-D1A2-F23D-C66140335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3060700"/>
            <a:ext cx="9767538" cy="65116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 on Sunday_Quote">
            <a:extLst>
              <a:ext uri="{FF2B5EF4-FFF2-40B4-BE49-F238E27FC236}">
                <a16:creationId xmlns:a16="http://schemas.microsoft.com/office/drawing/2014/main" id="{D59A019C-8712-738D-3FAC-2FACEC34C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3450" y="6565900"/>
            <a:ext cx="7786339" cy="778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434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1376711" y="1155700"/>
            <a:ext cx="18135600" cy="1107996"/>
          </a:xfrm>
          <a:prstGeom prst="rect">
            <a:avLst/>
          </a:prstGeom>
        </p:spPr>
        <p:txBody>
          <a:bodyPr wrap="square" lIns="0" tIns="0" rIns="0" bIns="0" rtlCol="0" anchor="t">
            <a:spAutoFit/>
          </a:bodyPr>
          <a:lstStyle/>
          <a:p>
            <a:pPr algn="ctr"/>
            <a:r>
              <a:rPr lang="en-US" sz="7200" b="1" dirty="0">
                <a:solidFill>
                  <a:srgbClr val="7030A0"/>
                </a:solidFill>
                <a:latin typeface="Arial" panose="020B0604020202020204" pitchFamily="34" charset="0"/>
                <a:cs typeface="Arial" panose="020B0604020202020204" pitchFamily="34" charset="0"/>
              </a:rPr>
              <a:t>D_ W _</a:t>
            </a:r>
          </a:p>
        </p:txBody>
      </p:sp>
      <p:pic>
        <p:nvPicPr>
          <p:cNvPr id="9218" name="Picture 2" descr="The Dawn of Everything,” including a New World Order (Maybe) - Fair Observer">
            <a:extLst>
              <a:ext uri="{FF2B5EF4-FFF2-40B4-BE49-F238E27FC236}">
                <a16:creationId xmlns:a16="http://schemas.microsoft.com/office/drawing/2014/main" id="{AC0AFA44-AC26-FC32-ADF7-6285C21EF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2585830"/>
            <a:ext cx="18745200" cy="1249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256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1924050" y="850900"/>
            <a:ext cx="18135600" cy="1107996"/>
          </a:xfrm>
          <a:prstGeom prst="rect">
            <a:avLst/>
          </a:prstGeom>
        </p:spPr>
        <p:txBody>
          <a:bodyPr wrap="square" lIns="0" tIns="0" rIns="0" bIns="0" rtlCol="0" anchor="t">
            <a:spAutoFit/>
          </a:bodyPr>
          <a:lstStyle/>
          <a:p>
            <a:r>
              <a:rPr lang="en-US" sz="7200" b="1" dirty="0">
                <a:solidFill>
                  <a:srgbClr val="7030A0"/>
                </a:solidFill>
                <a:latin typeface="Arial" panose="020B0604020202020204" pitchFamily="34" charset="0"/>
                <a:cs typeface="Arial" panose="020B0604020202020204" pitchFamily="34" charset="0"/>
              </a:rPr>
              <a:t>Dawn</a:t>
            </a:r>
            <a:r>
              <a:rPr lang="en-US" sz="7200" b="1" dirty="0">
                <a:solidFill>
                  <a:srgbClr val="002060"/>
                </a:solidFill>
                <a:latin typeface="Arial" panose="020B0604020202020204" pitchFamily="34" charset="0"/>
                <a:cs typeface="Arial" panose="020B0604020202020204" pitchFamily="34" charset="0"/>
              </a:rPr>
              <a:t> – beginning to lighten or shine.</a:t>
            </a:r>
          </a:p>
        </p:txBody>
      </p:sp>
      <p:pic>
        <p:nvPicPr>
          <p:cNvPr id="10244" name="Picture 4" descr="I woke up early to catch the sunrise. : r/funny">
            <a:extLst>
              <a:ext uri="{FF2B5EF4-FFF2-40B4-BE49-F238E27FC236}">
                <a16:creationId xmlns:a16="http://schemas.microsoft.com/office/drawing/2014/main" id="{2A588667-6135-098E-3745-41D97404C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2222500"/>
            <a:ext cx="17983200" cy="1389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93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1924050" y="850900"/>
            <a:ext cx="18135600" cy="1107996"/>
          </a:xfrm>
          <a:prstGeom prst="rect">
            <a:avLst/>
          </a:prstGeom>
        </p:spPr>
        <p:txBody>
          <a:bodyPr wrap="square" lIns="0" tIns="0" rIns="0" bIns="0" rtlCol="0" anchor="t">
            <a:spAutoFit/>
          </a:bodyPr>
          <a:lstStyle/>
          <a:p>
            <a:r>
              <a:rPr lang="en-US" sz="7200" b="1" dirty="0">
                <a:solidFill>
                  <a:srgbClr val="7030A0"/>
                </a:solidFill>
                <a:latin typeface="Arial" panose="020B0604020202020204" pitchFamily="34" charset="0"/>
                <a:cs typeface="Arial" panose="020B0604020202020204" pitchFamily="34" charset="0"/>
              </a:rPr>
              <a:t>Dawn</a:t>
            </a:r>
            <a:r>
              <a:rPr lang="en-US" sz="7200" b="1" dirty="0">
                <a:solidFill>
                  <a:srgbClr val="002060"/>
                </a:solidFill>
                <a:latin typeface="Arial" panose="020B0604020202020204" pitchFamily="34" charset="0"/>
                <a:cs typeface="Arial" panose="020B0604020202020204" pitchFamily="34" charset="0"/>
              </a:rPr>
              <a:t> – beginning to lighten or shine.</a:t>
            </a:r>
          </a:p>
        </p:txBody>
      </p:sp>
      <p:pic>
        <p:nvPicPr>
          <p:cNvPr id="10242" name="Picture 2" descr="Woman Sitting With Dog At Beach During Sunset Stock Photo - Alamy">
            <a:extLst>
              <a:ext uri="{FF2B5EF4-FFF2-40B4-BE49-F238E27FC236}">
                <a16:creationId xmlns:a16="http://schemas.microsoft.com/office/drawing/2014/main" id="{209C0CC3-1A3A-C3B8-856D-614A7E33AB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44" y="2146300"/>
            <a:ext cx="20109811" cy="1404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23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1376711" y="1155700"/>
            <a:ext cx="18135600" cy="1107996"/>
          </a:xfrm>
          <a:prstGeom prst="rect">
            <a:avLst/>
          </a:prstGeom>
        </p:spPr>
        <p:txBody>
          <a:bodyPr wrap="square" lIns="0" tIns="0" rIns="0" bIns="0" rtlCol="0" anchor="t">
            <a:spAutoFit/>
          </a:bodyPr>
          <a:lstStyle/>
          <a:p>
            <a:pPr algn="ctr"/>
            <a:r>
              <a:rPr lang="en-US" sz="7200" b="1" dirty="0">
                <a:solidFill>
                  <a:srgbClr val="7030A0"/>
                </a:solidFill>
                <a:latin typeface="Arial" panose="020B0604020202020204" pitchFamily="34" charset="0"/>
                <a:cs typeface="Arial" panose="020B0604020202020204" pitchFamily="34" charset="0"/>
              </a:rPr>
              <a:t>G_ _ _ _ _ _ _</a:t>
            </a:r>
          </a:p>
        </p:txBody>
      </p:sp>
      <p:pic>
        <p:nvPicPr>
          <p:cNvPr id="16386" name="Picture 2" descr="10 Adorable Pets You Have To See - BARK Post">
            <a:extLst>
              <a:ext uri="{FF2B5EF4-FFF2-40B4-BE49-F238E27FC236}">
                <a16:creationId xmlns:a16="http://schemas.microsoft.com/office/drawing/2014/main" id="{3DD74F91-7E47-3B2B-BB0B-EABC8B4FF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50" y="2603500"/>
            <a:ext cx="13335000" cy="1188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29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1376711" y="1155700"/>
            <a:ext cx="18135600" cy="1107996"/>
          </a:xfrm>
          <a:prstGeom prst="rect">
            <a:avLst/>
          </a:prstGeom>
        </p:spPr>
        <p:txBody>
          <a:bodyPr wrap="square" lIns="0" tIns="0" rIns="0" bIns="0" rtlCol="0" anchor="t">
            <a:spAutoFit/>
          </a:bodyPr>
          <a:lstStyle/>
          <a:p>
            <a:pPr algn="ctr"/>
            <a:r>
              <a:rPr lang="en-US" sz="7200" b="1" dirty="0">
                <a:solidFill>
                  <a:srgbClr val="7030A0"/>
                </a:solidFill>
                <a:latin typeface="Arial" panose="020B0604020202020204" pitchFamily="34" charset="0"/>
                <a:cs typeface="Arial" panose="020B0604020202020204" pitchFamily="34" charset="0"/>
              </a:rPr>
              <a:t>G R _ _ _ _ _ _</a:t>
            </a:r>
          </a:p>
        </p:txBody>
      </p:sp>
      <p:pic>
        <p:nvPicPr>
          <p:cNvPr id="16386" name="Picture 2" descr="10 Adorable Pets You Have To See - BARK Post">
            <a:extLst>
              <a:ext uri="{FF2B5EF4-FFF2-40B4-BE49-F238E27FC236}">
                <a16:creationId xmlns:a16="http://schemas.microsoft.com/office/drawing/2014/main" id="{3DD74F91-7E47-3B2B-BB0B-EABC8B4FF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4091781"/>
            <a:ext cx="7776523" cy="6929437"/>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Thanksgiving Blessings for Marriage - Marriage Missions International">
            <a:extLst>
              <a:ext uri="{FF2B5EF4-FFF2-40B4-BE49-F238E27FC236}">
                <a16:creationId xmlns:a16="http://schemas.microsoft.com/office/drawing/2014/main" id="{55FA197D-7523-B98F-57BD-3ECB6BDDE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8650" y="5803900"/>
            <a:ext cx="7153275" cy="495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485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1376711" y="1155700"/>
            <a:ext cx="18135600" cy="1107996"/>
          </a:xfrm>
          <a:prstGeom prst="rect">
            <a:avLst/>
          </a:prstGeom>
        </p:spPr>
        <p:txBody>
          <a:bodyPr wrap="square" lIns="0" tIns="0" rIns="0" bIns="0" rtlCol="0" anchor="t">
            <a:spAutoFit/>
          </a:bodyPr>
          <a:lstStyle/>
          <a:p>
            <a:pPr algn="ctr"/>
            <a:r>
              <a:rPr lang="en-US" sz="7200" b="1" dirty="0">
                <a:solidFill>
                  <a:srgbClr val="7030A0"/>
                </a:solidFill>
                <a:latin typeface="Arial" panose="020B0604020202020204" pitchFamily="34" charset="0"/>
                <a:cs typeface="Arial" panose="020B0604020202020204" pitchFamily="34" charset="0"/>
              </a:rPr>
              <a:t>G R _ _ _ _ _ L</a:t>
            </a:r>
          </a:p>
        </p:txBody>
      </p:sp>
      <p:pic>
        <p:nvPicPr>
          <p:cNvPr id="2" name="Picture 2" descr="10 Adorable Pets You Have To See - BARK Post">
            <a:extLst>
              <a:ext uri="{FF2B5EF4-FFF2-40B4-BE49-F238E27FC236}">
                <a16:creationId xmlns:a16="http://schemas.microsoft.com/office/drawing/2014/main" id="{A9BA331A-C7D2-ED5D-88CB-D68FE9920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4091781"/>
            <a:ext cx="7776523" cy="69294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anksgiving Blessings for Marriage - Marriage Missions International">
            <a:extLst>
              <a:ext uri="{FF2B5EF4-FFF2-40B4-BE49-F238E27FC236}">
                <a16:creationId xmlns:a16="http://schemas.microsoft.com/office/drawing/2014/main" id="{03ADDCE4-AD66-E024-1BC8-54BB39458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8650" y="5803900"/>
            <a:ext cx="7153275" cy="495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554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1376711" y="1155700"/>
            <a:ext cx="18135600" cy="1107996"/>
          </a:xfrm>
          <a:prstGeom prst="rect">
            <a:avLst/>
          </a:prstGeom>
        </p:spPr>
        <p:txBody>
          <a:bodyPr wrap="square" lIns="0" tIns="0" rIns="0" bIns="0" rtlCol="0" anchor="t">
            <a:spAutoFit/>
          </a:bodyPr>
          <a:lstStyle/>
          <a:p>
            <a:pPr algn="ctr"/>
            <a:r>
              <a:rPr lang="en-US" sz="7200" b="1" dirty="0">
                <a:solidFill>
                  <a:srgbClr val="7030A0"/>
                </a:solidFill>
                <a:latin typeface="Arial" panose="020B0604020202020204" pitchFamily="34" charset="0"/>
                <a:cs typeface="Arial" panose="020B0604020202020204" pitchFamily="34" charset="0"/>
              </a:rPr>
              <a:t>G R _ _ _ _ U L</a:t>
            </a:r>
          </a:p>
        </p:txBody>
      </p:sp>
      <p:pic>
        <p:nvPicPr>
          <p:cNvPr id="2" name="Picture 2" descr="10 Adorable Pets You Have To See - BARK Post">
            <a:extLst>
              <a:ext uri="{FF2B5EF4-FFF2-40B4-BE49-F238E27FC236}">
                <a16:creationId xmlns:a16="http://schemas.microsoft.com/office/drawing/2014/main" id="{0606E3AB-8207-27E6-266C-55D0C9932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4091781"/>
            <a:ext cx="7776523" cy="69294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anksgiving Blessings for Marriage - Marriage Missions International">
            <a:extLst>
              <a:ext uri="{FF2B5EF4-FFF2-40B4-BE49-F238E27FC236}">
                <a16:creationId xmlns:a16="http://schemas.microsoft.com/office/drawing/2014/main" id="{99845FB4-F2F3-CDDB-CBA4-A194CB8DC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8650" y="5803900"/>
            <a:ext cx="7153275" cy="495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69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1376711" y="1155700"/>
            <a:ext cx="18135600" cy="1107996"/>
          </a:xfrm>
          <a:prstGeom prst="rect">
            <a:avLst/>
          </a:prstGeom>
        </p:spPr>
        <p:txBody>
          <a:bodyPr wrap="square" lIns="0" tIns="0" rIns="0" bIns="0" rtlCol="0" anchor="t">
            <a:spAutoFit/>
          </a:bodyPr>
          <a:lstStyle/>
          <a:p>
            <a:pPr algn="ctr"/>
            <a:r>
              <a:rPr lang="en-US" sz="7200" b="1" dirty="0">
                <a:solidFill>
                  <a:srgbClr val="7030A0"/>
                </a:solidFill>
                <a:latin typeface="Arial" panose="020B0604020202020204" pitchFamily="34" charset="0"/>
                <a:cs typeface="Arial" panose="020B0604020202020204" pitchFamily="34" charset="0"/>
              </a:rPr>
              <a:t>G R _ _ _ F U L</a:t>
            </a:r>
          </a:p>
        </p:txBody>
      </p:sp>
      <p:pic>
        <p:nvPicPr>
          <p:cNvPr id="2" name="Picture 2" descr="10 Adorable Pets You Have To See - BARK Post">
            <a:extLst>
              <a:ext uri="{FF2B5EF4-FFF2-40B4-BE49-F238E27FC236}">
                <a16:creationId xmlns:a16="http://schemas.microsoft.com/office/drawing/2014/main" id="{1A954969-4558-FC48-3865-25A6FB21B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4091781"/>
            <a:ext cx="7776523" cy="69294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anksgiving Blessings for Marriage - Marriage Missions International">
            <a:extLst>
              <a:ext uri="{FF2B5EF4-FFF2-40B4-BE49-F238E27FC236}">
                <a16:creationId xmlns:a16="http://schemas.microsoft.com/office/drawing/2014/main" id="{29F30101-CE62-7388-E9A6-D844D87F5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8650" y="5803900"/>
            <a:ext cx="7153275" cy="495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639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1376711" y="1155700"/>
            <a:ext cx="18135600" cy="1107996"/>
          </a:xfrm>
          <a:prstGeom prst="rect">
            <a:avLst/>
          </a:prstGeom>
        </p:spPr>
        <p:txBody>
          <a:bodyPr wrap="square" lIns="0" tIns="0" rIns="0" bIns="0" rtlCol="0" anchor="t">
            <a:spAutoFit/>
          </a:bodyPr>
          <a:lstStyle/>
          <a:p>
            <a:pPr algn="ctr"/>
            <a:r>
              <a:rPr lang="en-US" sz="7200" b="1" dirty="0">
                <a:solidFill>
                  <a:srgbClr val="7030A0"/>
                </a:solidFill>
                <a:latin typeface="Arial" panose="020B0604020202020204" pitchFamily="34" charset="0"/>
                <a:cs typeface="Arial" panose="020B0604020202020204" pitchFamily="34" charset="0"/>
              </a:rPr>
              <a:t>GRATEFUL</a:t>
            </a:r>
          </a:p>
        </p:txBody>
      </p:sp>
      <p:pic>
        <p:nvPicPr>
          <p:cNvPr id="2" name="Picture 2" descr="10 Adorable Pets You Have To See - BARK Post">
            <a:extLst>
              <a:ext uri="{FF2B5EF4-FFF2-40B4-BE49-F238E27FC236}">
                <a16:creationId xmlns:a16="http://schemas.microsoft.com/office/drawing/2014/main" id="{077939B6-C18C-D63C-E6D1-00B10AC33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4091781"/>
            <a:ext cx="7776523" cy="69294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anksgiving Blessings for Marriage - Marriage Missions International">
            <a:extLst>
              <a:ext uri="{FF2B5EF4-FFF2-40B4-BE49-F238E27FC236}">
                <a16:creationId xmlns:a16="http://schemas.microsoft.com/office/drawing/2014/main" id="{DE916248-5EA8-0D3B-E417-4265A73E6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8650" y="5803900"/>
            <a:ext cx="7153275" cy="495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010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9">
            <a:extLst>
              <a:ext uri="{FF2B5EF4-FFF2-40B4-BE49-F238E27FC236}">
                <a16:creationId xmlns:a16="http://schemas.microsoft.com/office/drawing/2014/main" id="{F57E90A3-0679-4FBC-97B3-4C27E2BB4E71}"/>
              </a:ext>
            </a:extLst>
          </p:cNvPr>
          <p:cNvSpPr txBox="1"/>
          <p:nvPr/>
        </p:nvSpPr>
        <p:spPr>
          <a:xfrm>
            <a:off x="1085849" y="1715067"/>
            <a:ext cx="7696201" cy="8494633"/>
          </a:xfrm>
          <a:prstGeom prst="rect">
            <a:avLst/>
          </a:prstGeom>
        </p:spPr>
        <p:txBody>
          <a:bodyPr wrap="square" lIns="0" tIns="0" rIns="0" bIns="0" rtlCol="0" anchor="t">
            <a:spAutoFit/>
          </a:bodyPr>
          <a:lstStyle/>
          <a:p>
            <a:r>
              <a:rPr lang="en-US" sz="13800" b="1" dirty="0">
                <a:solidFill>
                  <a:srgbClr val="002060"/>
                </a:solidFill>
                <a:latin typeface="Arial" panose="020B0604020202020204" pitchFamily="34" charset="0"/>
                <a:cs typeface="Arial" panose="020B0604020202020204" pitchFamily="34" charset="0"/>
              </a:rPr>
              <a:t>Walk </a:t>
            </a:r>
          </a:p>
          <a:p>
            <a:r>
              <a:rPr lang="en-US" sz="13800" b="1" dirty="0">
                <a:solidFill>
                  <a:srgbClr val="002060"/>
                </a:solidFill>
                <a:latin typeface="Arial" panose="020B0604020202020204" pitchFamily="34" charset="0"/>
                <a:cs typeface="Arial" panose="020B0604020202020204" pitchFamily="34" charset="0"/>
              </a:rPr>
              <a:t>Talk</a:t>
            </a:r>
          </a:p>
          <a:p>
            <a:r>
              <a:rPr lang="en-US" sz="13800" b="1" dirty="0">
                <a:solidFill>
                  <a:srgbClr val="002060"/>
                </a:solidFill>
                <a:latin typeface="Arial" panose="020B0604020202020204" pitchFamily="34" charset="0"/>
                <a:cs typeface="Arial" panose="020B0604020202020204" pitchFamily="34" charset="0"/>
              </a:rPr>
              <a:t>Speak </a:t>
            </a:r>
          </a:p>
          <a:p>
            <a:r>
              <a:rPr lang="en-US" sz="13800" b="1" dirty="0">
                <a:solidFill>
                  <a:srgbClr val="002060"/>
                </a:solidFill>
                <a:latin typeface="Arial" panose="020B0604020202020204" pitchFamily="34" charset="0"/>
                <a:cs typeface="Arial" panose="020B0604020202020204" pitchFamily="34" charset="0"/>
              </a:rPr>
              <a:t>Work  </a:t>
            </a:r>
          </a:p>
        </p:txBody>
      </p:sp>
      <p:sp>
        <p:nvSpPr>
          <p:cNvPr id="2" name="TextBox 19">
            <a:extLst>
              <a:ext uri="{FF2B5EF4-FFF2-40B4-BE49-F238E27FC236}">
                <a16:creationId xmlns:a16="http://schemas.microsoft.com/office/drawing/2014/main" id="{FCD68F99-A12C-E80A-09D8-9E423B432FE3}"/>
              </a:ext>
            </a:extLst>
          </p:cNvPr>
          <p:cNvSpPr txBox="1"/>
          <p:nvPr/>
        </p:nvSpPr>
        <p:spPr>
          <a:xfrm>
            <a:off x="6800850" y="1715067"/>
            <a:ext cx="8686800" cy="2123658"/>
          </a:xfrm>
          <a:prstGeom prst="rect">
            <a:avLst/>
          </a:prstGeom>
        </p:spPr>
        <p:txBody>
          <a:bodyPr wrap="square" lIns="0" tIns="0" rIns="0" bIns="0" rtlCol="0" anchor="t">
            <a:spAutoFit/>
          </a:bodyPr>
          <a:lstStyle/>
          <a:p>
            <a:r>
              <a:rPr lang="en-US" sz="13800" b="1" dirty="0">
                <a:solidFill>
                  <a:srgbClr val="002060"/>
                </a:solidFill>
                <a:latin typeface="Arial" panose="020B0604020202020204" pitchFamily="34" charset="0"/>
                <a:cs typeface="Arial" panose="020B0604020202020204" pitchFamily="34" charset="0"/>
              </a:rPr>
              <a:t>carefully </a:t>
            </a:r>
          </a:p>
        </p:txBody>
      </p:sp>
    </p:spTree>
    <p:extLst>
      <p:ext uri="{BB962C8B-B14F-4D97-AF65-F5344CB8AC3E}">
        <p14:creationId xmlns:p14="http://schemas.microsoft.com/office/powerpoint/2010/main" val="2635372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9">
            <a:extLst>
              <a:ext uri="{FF2B5EF4-FFF2-40B4-BE49-F238E27FC236}">
                <a16:creationId xmlns:a16="http://schemas.microsoft.com/office/drawing/2014/main" id="{07D8CE73-4E90-4134-996E-7EC793569287}"/>
              </a:ext>
            </a:extLst>
          </p:cNvPr>
          <p:cNvSpPr txBox="1"/>
          <p:nvPr/>
        </p:nvSpPr>
        <p:spPr>
          <a:xfrm>
            <a:off x="1376711" y="1155700"/>
            <a:ext cx="18135600" cy="1107996"/>
          </a:xfrm>
          <a:prstGeom prst="rect">
            <a:avLst/>
          </a:prstGeom>
        </p:spPr>
        <p:txBody>
          <a:bodyPr wrap="square" lIns="0" tIns="0" rIns="0" bIns="0" rtlCol="0" anchor="t">
            <a:spAutoFit/>
          </a:bodyPr>
          <a:lstStyle/>
          <a:p>
            <a:r>
              <a:rPr lang="en-US" sz="7200" b="1" dirty="0">
                <a:solidFill>
                  <a:srgbClr val="7030A0"/>
                </a:solidFill>
                <a:latin typeface="Arial" panose="020B0604020202020204" pitchFamily="34" charset="0"/>
                <a:cs typeface="Arial" panose="020B0604020202020204" pitchFamily="34" charset="0"/>
              </a:rPr>
              <a:t>Grateful</a:t>
            </a:r>
            <a:r>
              <a:rPr lang="en-US" sz="7200" b="1" dirty="0">
                <a:solidFill>
                  <a:srgbClr val="FF0000"/>
                </a:solidFill>
                <a:latin typeface="Arial" panose="020B0604020202020204" pitchFamily="34" charset="0"/>
                <a:cs typeface="Arial" panose="020B0604020202020204" pitchFamily="34" charset="0"/>
              </a:rPr>
              <a:t> </a:t>
            </a:r>
            <a:r>
              <a:rPr lang="en-US" sz="7200" b="1" dirty="0">
                <a:solidFill>
                  <a:srgbClr val="002060"/>
                </a:solidFill>
                <a:latin typeface="Arial" panose="020B0604020202020204" pitchFamily="34" charset="0"/>
                <a:cs typeface="Arial" panose="020B0604020202020204" pitchFamily="34" charset="0"/>
              </a:rPr>
              <a:t>- thankful or appreciative</a:t>
            </a:r>
          </a:p>
        </p:txBody>
      </p:sp>
      <p:pic>
        <p:nvPicPr>
          <p:cNvPr id="16386" name="Picture 2" descr="10 Adorable Pets You Have To See - BARK Post">
            <a:extLst>
              <a:ext uri="{FF2B5EF4-FFF2-40B4-BE49-F238E27FC236}">
                <a16:creationId xmlns:a16="http://schemas.microsoft.com/office/drawing/2014/main" id="{3DD74F91-7E47-3B2B-BB0B-EABC8B4FF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50" y="2603500"/>
            <a:ext cx="13335000" cy="1188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70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A7779-62DB-FD1A-C199-155D43886CAF}"/>
              </a:ext>
            </a:extLst>
          </p:cNvPr>
          <p:cNvPicPr>
            <a:picLocks noChangeAspect="1"/>
          </p:cNvPicPr>
          <p:nvPr/>
        </p:nvPicPr>
        <p:blipFill rotWithShape="1">
          <a:blip r:embed="rId2">
            <a:extLst>
              <a:ext uri="{28A0092B-C50C-407E-A947-70E740481C1C}">
                <a14:useLocalDpi xmlns:a14="http://schemas.microsoft.com/office/drawing/2010/main" val="0"/>
              </a:ext>
            </a:extLst>
          </a:blip>
          <a:srcRect l="10755" t="462" r="40423" b="-709"/>
          <a:stretch/>
        </p:blipFill>
        <p:spPr>
          <a:xfrm>
            <a:off x="0" y="1545034"/>
            <a:ext cx="21374100" cy="12390299"/>
          </a:xfrm>
          <a:prstGeom prst="rect">
            <a:avLst/>
          </a:prstGeom>
        </p:spPr>
      </p:pic>
      <p:sp>
        <p:nvSpPr>
          <p:cNvPr id="10" name="Rectangle 9">
            <a:extLst>
              <a:ext uri="{FF2B5EF4-FFF2-40B4-BE49-F238E27FC236}">
                <a16:creationId xmlns:a16="http://schemas.microsoft.com/office/drawing/2014/main" id="{23A0411C-5716-BDC6-1137-0B15A3B3DF37}"/>
              </a:ext>
            </a:extLst>
          </p:cNvPr>
          <p:cNvSpPr/>
          <p:nvPr/>
        </p:nvSpPr>
        <p:spPr>
          <a:xfrm>
            <a:off x="5243334" y="1545034"/>
            <a:ext cx="11180653" cy="12390299"/>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156"/>
          </a:p>
        </p:txBody>
      </p:sp>
      <p:sp>
        <p:nvSpPr>
          <p:cNvPr id="5" name="TextBox 4">
            <a:extLst>
              <a:ext uri="{FF2B5EF4-FFF2-40B4-BE49-F238E27FC236}">
                <a16:creationId xmlns:a16="http://schemas.microsoft.com/office/drawing/2014/main" id="{ADDB7577-DBC3-5DCE-6DB8-71BBF750B9F5}"/>
              </a:ext>
            </a:extLst>
          </p:cNvPr>
          <p:cNvSpPr txBox="1"/>
          <p:nvPr/>
        </p:nvSpPr>
        <p:spPr>
          <a:xfrm>
            <a:off x="5739388" y="3954918"/>
            <a:ext cx="10684599" cy="8508804"/>
          </a:xfrm>
          <a:prstGeom prst="rect">
            <a:avLst/>
          </a:prstGeom>
          <a:noFill/>
        </p:spPr>
        <p:txBody>
          <a:bodyPr wrap="square">
            <a:spAutoFit/>
          </a:bodyPr>
          <a:lstStyle/>
          <a:p>
            <a:pPr algn="l"/>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First, the sun rises to start the day, </a:t>
            </a:r>
          </a:p>
          <a:p>
            <a:pPr algn="l"/>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Secondly, the birds sing and play. </a:t>
            </a:r>
          </a:p>
          <a:p>
            <a:pPr algn="l"/>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Next, we wake up, </a:t>
            </a:r>
            <a:r>
              <a:rPr lang="en-US" sz="4207" b="1" u="sng"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stretch</a:t>
            </a:r>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and </a:t>
            </a:r>
            <a:r>
              <a:rPr lang="en-US" sz="4207" b="1" u="sng"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yawn</a:t>
            </a:r>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p>
          <a:p>
            <a:pPr algn="l"/>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Then, we start the day, from </a:t>
            </a:r>
            <a:r>
              <a:rPr lang="en-US" sz="4207" b="1" u="sng"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dusk</a:t>
            </a:r>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till </a:t>
            </a:r>
            <a:r>
              <a:rPr lang="en-US" sz="4207" b="1" u="sng"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dawn</a:t>
            </a:r>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p>
          <a:p>
            <a:pPr algn="l"/>
            <a:endPar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l"/>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After that, we work, learn and grow,</a:t>
            </a:r>
          </a:p>
          <a:p>
            <a:pPr algn="l"/>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With each moment, our knowledge flows.</a:t>
            </a:r>
          </a:p>
          <a:p>
            <a:pPr algn="l"/>
            <a:endPar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l"/>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Finally, the sun sets, painting the sky, </a:t>
            </a:r>
          </a:p>
          <a:p>
            <a:pPr algn="l"/>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As we end the day, with a </a:t>
            </a:r>
            <a:r>
              <a:rPr lang="en-US" sz="4207" b="1" u="sng"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grateful</a:t>
            </a:r>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sigh.</a:t>
            </a:r>
          </a:p>
          <a:p>
            <a:pPr algn="l"/>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Lastly, we rest, with the moon up high, Ready to start again, as the days go by.</a:t>
            </a:r>
          </a:p>
        </p:txBody>
      </p:sp>
      <p:sp>
        <p:nvSpPr>
          <p:cNvPr id="7" name="TextBox 6">
            <a:extLst>
              <a:ext uri="{FF2B5EF4-FFF2-40B4-BE49-F238E27FC236}">
                <a16:creationId xmlns:a16="http://schemas.microsoft.com/office/drawing/2014/main" id="{F0C6CC4D-122C-6D4E-7E5E-355030EAA6D2}"/>
              </a:ext>
            </a:extLst>
          </p:cNvPr>
          <p:cNvSpPr txBox="1"/>
          <p:nvPr/>
        </p:nvSpPr>
        <p:spPr>
          <a:xfrm>
            <a:off x="6883616" y="2391805"/>
            <a:ext cx="7176535" cy="1232197"/>
          </a:xfrm>
          <a:prstGeom prst="rect">
            <a:avLst/>
          </a:prstGeom>
          <a:noFill/>
        </p:spPr>
        <p:txBody>
          <a:bodyPr wrap="square">
            <a:spAutoFit/>
          </a:bodyPr>
          <a:lstStyle/>
          <a:p>
            <a:pPr algn="ctr"/>
            <a:r>
              <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From Sunrise to Sunset</a:t>
            </a:r>
          </a:p>
          <a:p>
            <a:pPr algn="ctr"/>
            <a:r>
              <a:rPr lang="en-US" sz="3200"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By: Jerome Morales</a:t>
            </a:r>
          </a:p>
        </p:txBody>
      </p:sp>
    </p:spTree>
    <p:extLst>
      <p:ext uri="{BB962C8B-B14F-4D97-AF65-F5344CB8AC3E}">
        <p14:creationId xmlns:p14="http://schemas.microsoft.com/office/powerpoint/2010/main" val="1214688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A7779-62DB-FD1A-C199-155D43886CAF}"/>
              </a:ext>
            </a:extLst>
          </p:cNvPr>
          <p:cNvPicPr>
            <a:picLocks noChangeAspect="1"/>
          </p:cNvPicPr>
          <p:nvPr/>
        </p:nvPicPr>
        <p:blipFill rotWithShape="1">
          <a:blip r:embed="rId2">
            <a:extLst>
              <a:ext uri="{28A0092B-C50C-407E-A947-70E740481C1C}">
                <a14:useLocalDpi xmlns:a14="http://schemas.microsoft.com/office/drawing/2010/main" val="0"/>
              </a:ext>
            </a:extLst>
          </a:blip>
          <a:srcRect l="10755" t="462" r="40423" b="-709"/>
          <a:stretch/>
        </p:blipFill>
        <p:spPr>
          <a:xfrm>
            <a:off x="0" y="1545034"/>
            <a:ext cx="21374100" cy="12390299"/>
          </a:xfrm>
          <a:prstGeom prst="rect">
            <a:avLst/>
          </a:prstGeom>
        </p:spPr>
      </p:pic>
      <p:sp>
        <p:nvSpPr>
          <p:cNvPr id="10" name="Rectangle 9">
            <a:extLst>
              <a:ext uri="{FF2B5EF4-FFF2-40B4-BE49-F238E27FC236}">
                <a16:creationId xmlns:a16="http://schemas.microsoft.com/office/drawing/2014/main" id="{23A0411C-5716-BDC6-1137-0B15A3B3DF37}"/>
              </a:ext>
            </a:extLst>
          </p:cNvPr>
          <p:cNvSpPr/>
          <p:nvPr/>
        </p:nvSpPr>
        <p:spPr>
          <a:xfrm>
            <a:off x="5243334" y="1545034"/>
            <a:ext cx="11180653" cy="12390299"/>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156"/>
          </a:p>
        </p:txBody>
      </p:sp>
      <p:sp>
        <p:nvSpPr>
          <p:cNvPr id="5" name="TextBox 4">
            <a:extLst>
              <a:ext uri="{FF2B5EF4-FFF2-40B4-BE49-F238E27FC236}">
                <a16:creationId xmlns:a16="http://schemas.microsoft.com/office/drawing/2014/main" id="{ADDB7577-DBC3-5DCE-6DB8-71BBF750B9F5}"/>
              </a:ext>
            </a:extLst>
          </p:cNvPr>
          <p:cNvSpPr txBox="1"/>
          <p:nvPr/>
        </p:nvSpPr>
        <p:spPr>
          <a:xfrm>
            <a:off x="5739388" y="3954918"/>
            <a:ext cx="10684599" cy="8508804"/>
          </a:xfrm>
          <a:prstGeom prst="rect">
            <a:avLst/>
          </a:prstGeom>
          <a:noFill/>
        </p:spPr>
        <p:txBody>
          <a:bodyPr wrap="square">
            <a:spAutoFit/>
          </a:bodyPr>
          <a:lstStyle/>
          <a:p>
            <a:pPr algn="l"/>
            <a:r>
              <a:rPr lang="en-US" sz="4207" b="1" u="sng" dirty="0">
                <a:ln w="0"/>
                <a:solidFill>
                  <a:srgbClr val="7030A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First</a:t>
            </a:r>
            <a:r>
              <a:rPr lang="en-US" sz="4207" b="1" dirty="0">
                <a:ln w="0"/>
                <a:solidFill>
                  <a:srgbClr val="7030A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the sun rises to start the day, </a:t>
            </a:r>
          </a:p>
          <a:p>
            <a:pPr algn="l"/>
            <a:r>
              <a:rPr lang="en-US" sz="4207" b="1" u="sng" dirty="0">
                <a:ln w="0"/>
                <a:solidFill>
                  <a:srgbClr val="7030A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Secondly</a:t>
            </a:r>
            <a:r>
              <a:rPr lang="en-US" sz="4207" b="1" dirty="0">
                <a:ln w="0"/>
                <a:solidFill>
                  <a:srgbClr val="7030A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the birds sing and play. </a:t>
            </a:r>
          </a:p>
          <a:p>
            <a:pPr algn="l"/>
            <a:r>
              <a:rPr lang="en-US" sz="4207" b="1" u="sng" dirty="0">
                <a:ln w="0"/>
                <a:solidFill>
                  <a:srgbClr val="0070C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Next</a:t>
            </a:r>
            <a:r>
              <a:rPr lang="en-US" sz="4207" b="1" dirty="0">
                <a:ln w="0"/>
                <a:solidFill>
                  <a:srgbClr val="0070C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we wake up, stretch, and yawn, </a:t>
            </a:r>
          </a:p>
          <a:p>
            <a:pPr algn="l"/>
            <a:r>
              <a:rPr lang="en-US" sz="4207" b="1" dirty="0">
                <a:ln w="0"/>
                <a:solidFill>
                  <a:srgbClr val="0070C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Then, we start the day, from dusk till dawn.</a:t>
            </a:r>
          </a:p>
          <a:p>
            <a:pPr algn="l"/>
            <a:endPar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l"/>
            <a:r>
              <a:rPr lang="en-US" sz="4207" b="1" u="sng" dirty="0">
                <a:ln w="0"/>
                <a:solidFill>
                  <a:srgbClr val="7030A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After that</a:t>
            </a:r>
            <a:r>
              <a:rPr lang="en-US" sz="4207" b="1" dirty="0">
                <a:ln w="0"/>
                <a:solidFill>
                  <a:srgbClr val="7030A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we work, learn and grow,</a:t>
            </a:r>
          </a:p>
          <a:p>
            <a:pPr algn="l"/>
            <a:r>
              <a:rPr lang="en-US" sz="4207" b="1" dirty="0">
                <a:ln w="0"/>
                <a:solidFill>
                  <a:srgbClr val="7030A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With each moment, our knowledge flows.</a:t>
            </a:r>
          </a:p>
          <a:p>
            <a:pPr algn="l"/>
            <a:endParaRPr lang="en-US" sz="4207" b="1" dirty="0">
              <a:ln w="0"/>
              <a:solidFill>
                <a:schemeClr val="tx1">
                  <a:lumMod val="85000"/>
                  <a:lumOff val="1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l"/>
            <a:r>
              <a:rPr lang="en-US" sz="4207" b="1" u="sng" dirty="0">
                <a:ln w="0"/>
                <a:solidFill>
                  <a:srgbClr val="0070C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Finally</a:t>
            </a:r>
            <a:r>
              <a:rPr lang="en-US" sz="4207" b="1" dirty="0">
                <a:ln w="0"/>
                <a:solidFill>
                  <a:srgbClr val="0070C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the sun sets, painting the sky, </a:t>
            </a:r>
          </a:p>
          <a:p>
            <a:pPr algn="l"/>
            <a:r>
              <a:rPr lang="en-US" sz="4207" b="1" dirty="0">
                <a:ln w="0"/>
                <a:solidFill>
                  <a:srgbClr val="0070C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As we end the day, with a grateful sigh.</a:t>
            </a:r>
          </a:p>
          <a:p>
            <a:pPr algn="l"/>
            <a:r>
              <a:rPr lang="en-US" sz="4207" b="1" dirty="0">
                <a:ln w="0"/>
                <a:solidFill>
                  <a:srgbClr val="7030A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Lastly, we rest, with the moon up high, Ready to start again, as the days go by.</a:t>
            </a:r>
          </a:p>
        </p:txBody>
      </p:sp>
      <p:sp>
        <p:nvSpPr>
          <p:cNvPr id="7" name="TextBox 6">
            <a:extLst>
              <a:ext uri="{FF2B5EF4-FFF2-40B4-BE49-F238E27FC236}">
                <a16:creationId xmlns:a16="http://schemas.microsoft.com/office/drawing/2014/main" id="{F0C6CC4D-122C-6D4E-7E5E-355030EAA6D2}"/>
              </a:ext>
            </a:extLst>
          </p:cNvPr>
          <p:cNvSpPr txBox="1"/>
          <p:nvPr/>
        </p:nvSpPr>
        <p:spPr>
          <a:xfrm>
            <a:off x="6883616" y="2391805"/>
            <a:ext cx="7176535" cy="1232197"/>
          </a:xfrm>
          <a:prstGeom prst="rect">
            <a:avLst/>
          </a:prstGeom>
          <a:noFill/>
        </p:spPr>
        <p:txBody>
          <a:bodyPr wrap="square">
            <a:spAutoFit/>
          </a:bodyPr>
          <a:lstStyle/>
          <a:p>
            <a:pPr algn="ctr"/>
            <a:r>
              <a:rPr lang="en-US" sz="4207" b="1" dirty="0">
                <a:ln w="0"/>
                <a:solidFill>
                  <a:srgbClr val="0070C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From Sunrise to Sunset</a:t>
            </a:r>
          </a:p>
          <a:p>
            <a:pPr algn="ctr"/>
            <a:r>
              <a:rPr lang="en-US" sz="3200" dirty="0">
                <a:ln w="0"/>
                <a:solidFill>
                  <a:srgbClr val="0070C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By: Jerome Morales</a:t>
            </a:r>
          </a:p>
        </p:txBody>
      </p:sp>
    </p:spTree>
    <p:extLst>
      <p:ext uri="{BB962C8B-B14F-4D97-AF65-F5344CB8AC3E}">
        <p14:creationId xmlns:p14="http://schemas.microsoft.com/office/powerpoint/2010/main" val="26503254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ef Rice Cooker Character Cartoon Stock Vector - Illustration of home,  funny: 100997598">
            <a:extLst>
              <a:ext uri="{FF2B5EF4-FFF2-40B4-BE49-F238E27FC236}">
                <a16:creationId xmlns:a16="http://schemas.microsoft.com/office/drawing/2014/main" id="{3B9641A8-9011-AF60-7D16-90E023D27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450" y="2070100"/>
            <a:ext cx="10591800" cy="10591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9">
            <a:extLst>
              <a:ext uri="{FF2B5EF4-FFF2-40B4-BE49-F238E27FC236}">
                <a16:creationId xmlns:a16="http://schemas.microsoft.com/office/drawing/2014/main" id="{AE679A04-5DA4-8EE2-0677-CCF9B68E9034}"/>
              </a:ext>
            </a:extLst>
          </p:cNvPr>
          <p:cNvSpPr txBox="1"/>
          <p:nvPr/>
        </p:nvSpPr>
        <p:spPr>
          <a:xfrm>
            <a:off x="857250" y="592772"/>
            <a:ext cx="19964400" cy="1477328"/>
          </a:xfrm>
          <a:prstGeom prst="rect">
            <a:avLst/>
          </a:prstGeom>
        </p:spPr>
        <p:txBody>
          <a:bodyPr wrap="square" lIns="0" tIns="0" rIns="0" bIns="0" rtlCol="0" anchor="t">
            <a:spAutoFit/>
          </a:bodyPr>
          <a:lstStyle/>
          <a:p>
            <a:r>
              <a:rPr lang="en-US" sz="9600" b="1" dirty="0">
                <a:solidFill>
                  <a:srgbClr val="002060"/>
                </a:solidFill>
                <a:latin typeface="Now"/>
              </a:rPr>
              <a:t>Matching type with rice.</a:t>
            </a:r>
            <a:endParaRPr lang="en-US" sz="7200" b="1" dirty="0">
              <a:solidFill>
                <a:srgbClr val="002060"/>
              </a:solidFill>
              <a:latin typeface="Now"/>
            </a:endParaRPr>
          </a:p>
        </p:txBody>
      </p:sp>
    </p:spTree>
    <p:extLst>
      <p:ext uri="{BB962C8B-B14F-4D97-AF65-F5344CB8AC3E}">
        <p14:creationId xmlns:p14="http://schemas.microsoft.com/office/powerpoint/2010/main" val="2817506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933450" y="698500"/>
            <a:ext cx="19964400" cy="4431983"/>
          </a:xfrm>
          <a:prstGeom prst="rect">
            <a:avLst/>
          </a:prstGeom>
        </p:spPr>
        <p:txBody>
          <a:bodyPr wrap="square" lIns="0" tIns="0" rIns="0" bIns="0" rtlCol="0" anchor="t">
            <a:spAutoFit/>
          </a:bodyPr>
          <a:lstStyle/>
          <a:p>
            <a:r>
              <a:rPr lang="en-US" sz="9600" b="1" dirty="0">
                <a:solidFill>
                  <a:srgbClr val="002060"/>
                </a:solidFill>
                <a:latin typeface="Now"/>
              </a:rPr>
              <a:t>What are the words that help get the correct steps in cooking rice?</a:t>
            </a:r>
            <a:endParaRPr lang="en-US" sz="7200" b="1" dirty="0">
              <a:solidFill>
                <a:srgbClr val="002060"/>
              </a:solidFill>
              <a:latin typeface="Now"/>
            </a:endParaRPr>
          </a:p>
        </p:txBody>
      </p:sp>
    </p:spTree>
    <p:extLst>
      <p:ext uri="{BB962C8B-B14F-4D97-AF65-F5344CB8AC3E}">
        <p14:creationId xmlns:p14="http://schemas.microsoft.com/office/powerpoint/2010/main" val="1746257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085850" y="5194300"/>
            <a:ext cx="19964400" cy="1477328"/>
          </a:xfrm>
          <a:prstGeom prst="rect">
            <a:avLst/>
          </a:prstGeom>
        </p:spPr>
        <p:txBody>
          <a:bodyPr wrap="square" lIns="0" tIns="0" rIns="0" bIns="0" rtlCol="0" anchor="t">
            <a:spAutoFit/>
          </a:bodyPr>
          <a:lstStyle/>
          <a:p>
            <a:r>
              <a:rPr lang="en-US" sz="9600" b="1" dirty="0">
                <a:solidFill>
                  <a:srgbClr val="002060"/>
                </a:solidFill>
                <a:latin typeface="Now"/>
              </a:rPr>
              <a:t>Let’s group a few signal words</a:t>
            </a:r>
            <a:endParaRPr lang="en-US" sz="7200" b="1" dirty="0">
              <a:solidFill>
                <a:srgbClr val="002060"/>
              </a:solidFill>
              <a:latin typeface="Now"/>
            </a:endParaRPr>
          </a:p>
        </p:txBody>
      </p:sp>
    </p:spTree>
    <p:extLst>
      <p:ext uri="{BB962C8B-B14F-4D97-AF65-F5344CB8AC3E}">
        <p14:creationId xmlns:p14="http://schemas.microsoft.com/office/powerpoint/2010/main" val="2190890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ttle boy waking up on a bright sunny morning. Small child friendly  smiling and stretching himself after sleep in a small | CanStock">
            <a:extLst>
              <a:ext uri="{FF2B5EF4-FFF2-40B4-BE49-F238E27FC236}">
                <a16:creationId xmlns:a16="http://schemas.microsoft.com/office/drawing/2014/main" id="{9B731B70-288E-675D-66FD-1ABAEDE66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2755900"/>
            <a:ext cx="17348200" cy="88475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FFC614-D809-3DC9-7E1A-85FEC0192EDC}"/>
              </a:ext>
            </a:extLst>
          </p:cNvPr>
          <p:cNvSpPr txBox="1"/>
          <p:nvPr/>
        </p:nvSpPr>
        <p:spPr>
          <a:xfrm>
            <a:off x="5789268" y="1155700"/>
            <a:ext cx="10684564" cy="1569660"/>
          </a:xfrm>
          <a:prstGeom prst="rect">
            <a:avLst/>
          </a:prstGeom>
          <a:noFill/>
        </p:spPr>
        <p:txBody>
          <a:bodyPr wrap="square">
            <a:spAutoFit/>
          </a:bodyPr>
          <a:lstStyle/>
          <a:p>
            <a:r>
              <a:rPr lang="en-US" sz="4800" b="1" dirty="0">
                <a:solidFill>
                  <a:srgbClr val="002060"/>
                </a:solidFill>
                <a:latin typeface="Now"/>
              </a:rPr>
              <a:t>What do you do after waking up in the morning?</a:t>
            </a:r>
            <a:endParaRPr lang="en-US" sz="3600" b="1" dirty="0">
              <a:solidFill>
                <a:srgbClr val="002060"/>
              </a:solidFill>
              <a:latin typeface="Now"/>
            </a:endParaRPr>
          </a:p>
        </p:txBody>
      </p:sp>
    </p:spTree>
    <p:extLst>
      <p:ext uri="{BB962C8B-B14F-4D97-AF65-F5344CB8AC3E}">
        <p14:creationId xmlns:p14="http://schemas.microsoft.com/office/powerpoint/2010/main" val="85991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D5323F-9ED8-55D0-748E-30D1462E3743}"/>
              </a:ext>
            </a:extLst>
          </p:cNvPr>
          <p:cNvPicPr>
            <a:picLocks noChangeAspect="1"/>
          </p:cNvPicPr>
          <p:nvPr/>
        </p:nvPicPr>
        <p:blipFill>
          <a:blip r:embed="rId2"/>
          <a:stretch>
            <a:fillRect/>
          </a:stretch>
        </p:blipFill>
        <p:spPr>
          <a:xfrm>
            <a:off x="7390067" y="5121878"/>
            <a:ext cx="6593965" cy="4869243"/>
          </a:xfrm>
          <a:prstGeom prst="rect">
            <a:avLst/>
          </a:prstGeom>
        </p:spPr>
      </p:pic>
    </p:spTree>
    <p:extLst>
      <p:ext uri="{BB962C8B-B14F-4D97-AF65-F5344CB8AC3E}">
        <p14:creationId xmlns:p14="http://schemas.microsoft.com/office/powerpoint/2010/main" val="2941723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8322022-C07E-5DF0-8CC8-1F34D5E55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2908300"/>
            <a:ext cx="18364200" cy="8686800"/>
          </a:xfrm>
          <a:prstGeom prst="rect">
            <a:avLst/>
          </a:prstGeom>
        </p:spPr>
      </p:pic>
    </p:spTree>
    <p:extLst>
      <p:ext uri="{BB962C8B-B14F-4D97-AF65-F5344CB8AC3E}">
        <p14:creationId xmlns:p14="http://schemas.microsoft.com/office/powerpoint/2010/main" val="452806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933450" y="698500"/>
            <a:ext cx="19964400" cy="13295948"/>
          </a:xfrm>
          <a:prstGeom prst="rect">
            <a:avLst/>
          </a:prstGeom>
        </p:spPr>
        <p:txBody>
          <a:bodyPr wrap="square" lIns="0" tIns="0" rIns="0" bIns="0" rtlCol="0" anchor="t">
            <a:spAutoFit/>
          </a:bodyPr>
          <a:lstStyle/>
          <a:p>
            <a:r>
              <a:rPr lang="en-US" sz="7200" b="1" dirty="0">
                <a:solidFill>
                  <a:srgbClr val="002060"/>
                </a:solidFill>
                <a:latin typeface="Now"/>
              </a:rPr>
              <a:t>The directions on how to make a peanut butter sandwich are not in their proper order. Which steps below gives the correct directions?</a:t>
            </a:r>
          </a:p>
          <a:p>
            <a:r>
              <a:rPr lang="en-US" sz="7200" b="1" dirty="0">
                <a:solidFill>
                  <a:srgbClr val="002060"/>
                </a:solidFill>
                <a:latin typeface="Now"/>
              </a:rPr>
              <a:t>A. </a:t>
            </a:r>
            <a:r>
              <a:rPr lang="en-US" sz="7200" b="1" dirty="0">
                <a:solidFill>
                  <a:srgbClr val="0070C0"/>
                </a:solidFill>
                <a:latin typeface="Now"/>
              </a:rPr>
              <a:t>Afterwards, put the two slices of bread together.</a:t>
            </a:r>
          </a:p>
          <a:p>
            <a:r>
              <a:rPr lang="en-US" sz="7200" b="1" dirty="0">
                <a:solidFill>
                  <a:srgbClr val="002060"/>
                </a:solidFill>
                <a:latin typeface="Now"/>
              </a:rPr>
              <a:t>B. </a:t>
            </a:r>
            <a:r>
              <a:rPr lang="en-US" sz="7200" b="1" dirty="0">
                <a:solidFill>
                  <a:srgbClr val="0070C0"/>
                </a:solidFill>
                <a:latin typeface="Now"/>
              </a:rPr>
              <a:t>First, get two slices of bread.</a:t>
            </a:r>
          </a:p>
          <a:p>
            <a:r>
              <a:rPr lang="en-US" sz="7200" b="1" dirty="0">
                <a:solidFill>
                  <a:srgbClr val="002060"/>
                </a:solidFill>
                <a:latin typeface="Now"/>
              </a:rPr>
              <a:t>C. </a:t>
            </a:r>
            <a:r>
              <a:rPr lang="en-US" sz="7200" b="1" dirty="0">
                <a:solidFill>
                  <a:srgbClr val="0070C0"/>
                </a:solidFill>
                <a:latin typeface="Now"/>
              </a:rPr>
              <a:t>Lastly, cut the sandwich diagonally.</a:t>
            </a:r>
          </a:p>
          <a:p>
            <a:r>
              <a:rPr lang="en-US" sz="7200" b="1" dirty="0">
                <a:solidFill>
                  <a:srgbClr val="002060"/>
                </a:solidFill>
                <a:latin typeface="Now"/>
              </a:rPr>
              <a:t>D.  </a:t>
            </a:r>
            <a:r>
              <a:rPr lang="en-US" sz="7200" b="1" dirty="0">
                <a:solidFill>
                  <a:srgbClr val="0070C0"/>
                </a:solidFill>
                <a:latin typeface="Now"/>
              </a:rPr>
              <a:t>Next, spread peanut butter on one slice of bread.</a:t>
            </a:r>
          </a:p>
          <a:p>
            <a:endParaRPr lang="en-US" sz="7200" b="1" dirty="0">
              <a:solidFill>
                <a:srgbClr val="002060"/>
              </a:solidFill>
              <a:latin typeface="Now"/>
            </a:endParaRPr>
          </a:p>
          <a:p>
            <a:r>
              <a:rPr lang="en-US" sz="7200" b="1" dirty="0">
                <a:solidFill>
                  <a:srgbClr val="002060"/>
                </a:solidFill>
                <a:latin typeface="Now"/>
              </a:rPr>
              <a:t>A.	 ADCD  B. BDAC    C. ACDB      D. BDCA</a:t>
            </a:r>
            <a:endParaRPr lang="en-US" sz="5400" b="1" dirty="0">
              <a:solidFill>
                <a:srgbClr val="002060"/>
              </a:solidFill>
              <a:latin typeface="Now"/>
            </a:endParaRPr>
          </a:p>
        </p:txBody>
      </p:sp>
      <p:sp>
        <p:nvSpPr>
          <p:cNvPr id="10" name="TextBox 19">
            <a:extLst>
              <a:ext uri="{FF2B5EF4-FFF2-40B4-BE49-F238E27FC236}">
                <a16:creationId xmlns:a16="http://schemas.microsoft.com/office/drawing/2014/main" id="{07D8CE73-4E90-4134-996E-7EC793569287}"/>
              </a:ext>
            </a:extLst>
          </p:cNvPr>
          <p:cNvSpPr txBox="1"/>
          <p:nvPr/>
        </p:nvSpPr>
        <p:spPr>
          <a:xfrm>
            <a:off x="1376711" y="1155700"/>
            <a:ext cx="18135600" cy="1107996"/>
          </a:xfrm>
          <a:prstGeom prst="rect">
            <a:avLst/>
          </a:prstGeom>
        </p:spPr>
        <p:txBody>
          <a:bodyPr wrap="square" lIns="0" tIns="0" rIns="0" bIns="0" rtlCol="0" anchor="t">
            <a:spAutoFit/>
          </a:bodyPr>
          <a:lstStyle/>
          <a:p>
            <a:r>
              <a:rPr lang="en-US" sz="7200" b="1" dirty="0">
                <a:solidFill>
                  <a:srgbClr val="002060"/>
                </a:solidFill>
                <a:latin typeface="Now"/>
              </a:rPr>
              <a:t>.</a:t>
            </a:r>
            <a:endParaRPr lang="en-US" sz="5300" b="1" dirty="0">
              <a:solidFill>
                <a:srgbClr val="002060"/>
              </a:solidFill>
              <a:latin typeface="Now"/>
            </a:endParaRPr>
          </a:p>
        </p:txBody>
      </p:sp>
    </p:spTree>
    <p:extLst>
      <p:ext uri="{BB962C8B-B14F-4D97-AF65-F5344CB8AC3E}">
        <p14:creationId xmlns:p14="http://schemas.microsoft.com/office/powerpoint/2010/main" val="109476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9">
            <a:extLst>
              <a:ext uri="{FF2B5EF4-FFF2-40B4-BE49-F238E27FC236}">
                <a16:creationId xmlns:a16="http://schemas.microsoft.com/office/drawing/2014/main" id="{F57E90A3-0679-4FBC-97B3-4C27E2BB4E71}"/>
              </a:ext>
            </a:extLst>
          </p:cNvPr>
          <p:cNvSpPr txBox="1"/>
          <p:nvPr/>
        </p:nvSpPr>
        <p:spPr>
          <a:xfrm>
            <a:off x="1085849" y="1715067"/>
            <a:ext cx="7696201" cy="8494633"/>
          </a:xfrm>
          <a:prstGeom prst="rect">
            <a:avLst/>
          </a:prstGeom>
        </p:spPr>
        <p:txBody>
          <a:bodyPr wrap="square" lIns="0" tIns="0" rIns="0" bIns="0" rtlCol="0" anchor="t">
            <a:spAutoFit/>
          </a:bodyPr>
          <a:lstStyle/>
          <a:p>
            <a:r>
              <a:rPr lang="en-US" sz="13800" b="1" dirty="0">
                <a:solidFill>
                  <a:srgbClr val="002060"/>
                </a:solidFill>
                <a:latin typeface="Arial" panose="020B0604020202020204" pitchFamily="34" charset="0"/>
                <a:cs typeface="Arial" panose="020B0604020202020204" pitchFamily="34" charset="0"/>
              </a:rPr>
              <a:t>Walk </a:t>
            </a:r>
          </a:p>
          <a:p>
            <a:r>
              <a:rPr lang="en-US" sz="13800" b="1" dirty="0">
                <a:solidFill>
                  <a:srgbClr val="002060"/>
                </a:solidFill>
                <a:latin typeface="Arial" panose="020B0604020202020204" pitchFamily="34" charset="0"/>
                <a:cs typeface="Arial" panose="020B0604020202020204" pitchFamily="34" charset="0"/>
              </a:rPr>
              <a:t>Talk</a:t>
            </a:r>
          </a:p>
          <a:p>
            <a:r>
              <a:rPr lang="en-US" sz="13800" b="1" dirty="0">
                <a:solidFill>
                  <a:srgbClr val="002060"/>
                </a:solidFill>
                <a:latin typeface="Arial" panose="020B0604020202020204" pitchFamily="34" charset="0"/>
                <a:cs typeface="Arial" panose="020B0604020202020204" pitchFamily="34" charset="0"/>
              </a:rPr>
              <a:t>Speak </a:t>
            </a:r>
          </a:p>
          <a:p>
            <a:r>
              <a:rPr lang="en-US" sz="13800" b="1" dirty="0">
                <a:solidFill>
                  <a:srgbClr val="002060"/>
                </a:solidFill>
                <a:latin typeface="Arial" panose="020B0604020202020204" pitchFamily="34" charset="0"/>
                <a:cs typeface="Arial" panose="020B0604020202020204" pitchFamily="34" charset="0"/>
              </a:rPr>
              <a:t>Work  </a:t>
            </a:r>
          </a:p>
        </p:txBody>
      </p:sp>
      <p:sp>
        <p:nvSpPr>
          <p:cNvPr id="2" name="TextBox 19">
            <a:extLst>
              <a:ext uri="{FF2B5EF4-FFF2-40B4-BE49-F238E27FC236}">
                <a16:creationId xmlns:a16="http://schemas.microsoft.com/office/drawing/2014/main" id="{FCD68F99-A12C-E80A-09D8-9E423B432FE3}"/>
              </a:ext>
            </a:extLst>
          </p:cNvPr>
          <p:cNvSpPr txBox="1"/>
          <p:nvPr/>
        </p:nvSpPr>
        <p:spPr>
          <a:xfrm>
            <a:off x="7334250" y="1632783"/>
            <a:ext cx="8686800" cy="4247317"/>
          </a:xfrm>
          <a:prstGeom prst="rect">
            <a:avLst/>
          </a:prstGeom>
        </p:spPr>
        <p:txBody>
          <a:bodyPr wrap="square" lIns="0" tIns="0" rIns="0" bIns="0" rtlCol="0" anchor="t">
            <a:spAutoFit/>
          </a:bodyPr>
          <a:lstStyle/>
          <a:p>
            <a:r>
              <a:rPr lang="en-US" sz="13800" b="1" dirty="0">
                <a:solidFill>
                  <a:srgbClr val="002060"/>
                </a:solidFill>
                <a:latin typeface="Arial" panose="020B0604020202020204" pitchFamily="34" charset="0"/>
                <a:cs typeface="Arial" panose="020B0604020202020204" pitchFamily="34" charset="0"/>
              </a:rPr>
              <a:t>carefully </a:t>
            </a:r>
          </a:p>
          <a:p>
            <a:r>
              <a:rPr lang="en-US" sz="13800" b="1" dirty="0">
                <a:solidFill>
                  <a:srgbClr val="002060"/>
                </a:solidFill>
                <a:latin typeface="Arial" panose="020B0604020202020204" pitchFamily="34" charset="0"/>
                <a:cs typeface="Arial" panose="020B0604020202020204" pitchFamily="34" charset="0"/>
              </a:rPr>
              <a:t>softly</a:t>
            </a:r>
          </a:p>
        </p:txBody>
      </p:sp>
    </p:spTree>
    <p:extLst>
      <p:ext uri="{BB962C8B-B14F-4D97-AF65-F5344CB8AC3E}">
        <p14:creationId xmlns:p14="http://schemas.microsoft.com/office/powerpoint/2010/main" val="1987770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933450" y="698500"/>
            <a:ext cx="19964400" cy="9848850"/>
          </a:xfrm>
          <a:prstGeom prst="rect">
            <a:avLst/>
          </a:prstGeom>
        </p:spPr>
        <p:txBody>
          <a:bodyPr wrap="square" lIns="0" tIns="0" rIns="0" bIns="0" rtlCol="0" anchor="t">
            <a:spAutoFit/>
          </a:bodyPr>
          <a:lstStyle/>
          <a:p>
            <a:r>
              <a:rPr lang="en-US" sz="8000" b="1" dirty="0">
                <a:solidFill>
                  <a:srgbClr val="002060"/>
                </a:solidFill>
                <a:latin typeface="Now"/>
              </a:rPr>
              <a:t>These words are signal words.</a:t>
            </a:r>
          </a:p>
          <a:p>
            <a:r>
              <a:rPr lang="en-US" sz="8000" b="1" dirty="0">
                <a:solidFill>
                  <a:srgbClr val="002060"/>
                </a:solidFill>
                <a:latin typeface="Now"/>
              </a:rPr>
              <a:t>The words </a:t>
            </a:r>
            <a:r>
              <a:rPr lang="en-US" sz="8000" b="1" dirty="0">
                <a:solidFill>
                  <a:srgbClr val="0070C0"/>
                </a:solidFill>
                <a:latin typeface="Now"/>
              </a:rPr>
              <a:t>First, Next, Then, Afterwards, and Lastly </a:t>
            </a:r>
            <a:r>
              <a:rPr lang="en-US" sz="8000" b="1" dirty="0">
                <a:solidFill>
                  <a:srgbClr val="002060"/>
                </a:solidFill>
                <a:latin typeface="Now"/>
              </a:rPr>
              <a:t>were used to follow the directions in their correct order. These are the words that signal what is the next step to follow. These words are called connectives, or sequence words, or signal words. </a:t>
            </a:r>
          </a:p>
        </p:txBody>
      </p:sp>
      <p:sp>
        <p:nvSpPr>
          <p:cNvPr id="10" name="TextBox 19">
            <a:extLst>
              <a:ext uri="{FF2B5EF4-FFF2-40B4-BE49-F238E27FC236}">
                <a16:creationId xmlns:a16="http://schemas.microsoft.com/office/drawing/2014/main" id="{07D8CE73-4E90-4134-996E-7EC793569287}"/>
              </a:ext>
            </a:extLst>
          </p:cNvPr>
          <p:cNvSpPr txBox="1"/>
          <p:nvPr/>
        </p:nvSpPr>
        <p:spPr>
          <a:xfrm>
            <a:off x="2787926" y="1460500"/>
            <a:ext cx="18135600" cy="1107996"/>
          </a:xfrm>
          <a:prstGeom prst="rect">
            <a:avLst/>
          </a:prstGeom>
        </p:spPr>
        <p:txBody>
          <a:bodyPr wrap="square" lIns="0" tIns="0" rIns="0" bIns="0" rtlCol="0" anchor="t">
            <a:spAutoFit/>
          </a:bodyPr>
          <a:lstStyle/>
          <a:p>
            <a:r>
              <a:rPr lang="en-US" sz="7200" b="1" dirty="0">
                <a:solidFill>
                  <a:srgbClr val="002060"/>
                </a:solidFill>
                <a:latin typeface="Now"/>
              </a:rPr>
              <a:t>.</a:t>
            </a:r>
            <a:endParaRPr lang="en-US" sz="5300" b="1" dirty="0">
              <a:solidFill>
                <a:srgbClr val="002060"/>
              </a:solidFill>
              <a:latin typeface="Now"/>
            </a:endParaRPr>
          </a:p>
        </p:txBody>
      </p:sp>
    </p:spTree>
    <p:extLst>
      <p:ext uri="{BB962C8B-B14F-4D97-AF65-F5344CB8AC3E}">
        <p14:creationId xmlns:p14="http://schemas.microsoft.com/office/powerpoint/2010/main" val="3940833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420729" y="3670300"/>
            <a:ext cx="19964400" cy="3693319"/>
          </a:xfrm>
          <a:prstGeom prst="rect">
            <a:avLst/>
          </a:prstGeom>
        </p:spPr>
        <p:txBody>
          <a:bodyPr wrap="square" lIns="0" tIns="0" rIns="0" bIns="0" rtlCol="0" anchor="t">
            <a:spAutoFit/>
          </a:bodyPr>
          <a:lstStyle/>
          <a:p>
            <a:r>
              <a:rPr lang="en-US" sz="8000" b="1" dirty="0">
                <a:solidFill>
                  <a:srgbClr val="002060"/>
                </a:solidFill>
                <a:latin typeface="Now"/>
              </a:rPr>
              <a:t>In writing directions using signal words, use a </a:t>
            </a:r>
            <a:r>
              <a:rPr lang="en-US" sz="8000" b="1" dirty="0">
                <a:solidFill>
                  <a:srgbClr val="FF0000"/>
                </a:solidFill>
                <a:latin typeface="Now"/>
              </a:rPr>
              <a:t>comma</a:t>
            </a:r>
            <a:r>
              <a:rPr lang="en-US" sz="8000" b="1" dirty="0">
                <a:solidFill>
                  <a:srgbClr val="002060"/>
                </a:solidFill>
                <a:latin typeface="Now"/>
              </a:rPr>
              <a:t> after the signal words.</a:t>
            </a:r>
          </a:p>
        </p:txBody>
      </p:sp>
    </p:spTree>
    <p:extLst>
      <p:ext uri="{BB962C8B-B14F-4D97-AF65-F5344CB8AC3E}">
        <p14:creationId xmlns:p14="http://schemas.microsoft.com/office/powerpoint/2010/main" val="2413201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9">
            <a:extLst>
              <a:ext uri="{FF2B5EF4-FFF2-40B4-BE49-F238E27FC236}">
                <a16:creationId xmlns:a16="http://schemas.microsoft.com/office/drawing/2014/main" id="{540F40BE-54BD-E47C-BB2C-DB59D51108AE}"/>
              </a:ext>
            </a:extLst>
          </p:cNvPr>
          <p:cNvSpPr txBox="1"/>
          <p:nvPr/>
        </p:nvSpPr>
        <p:spPr>
          <a:xfrm>
            <a:off x="6343650" y="4017069"/>
            <a:ext cx="19964400" cy="7078861"/>
          </a:xfrm>
          <a:prstGeom prst="rect">
            <a:avLst/>
          </a:prstGeom>
        </p:spPr>
        <p:txBody>
          <a:bodyPr wrap="square" lIns="0" tIns="0" rIns="0" bIns="0" rtlCol="0" anchor="t">
            <a:spAutoFit/>
          </a:bodyPr>
          <a:lstStyle/>
          <a:p>
            <a:r>
              <a:rPr lang="en-US" sz="8000" b="1" dirty="0">
                <a:solidFill>
                  <a:srgbClr val="002060"/>
                </a:solidFill>
                <a:latin typeface="Now"/>
              </a:rPr>
              <a:t>First</a:t>
            </a:r>
            <a:r>
              <a:rPr lang="en-US" sz="11500" b="1" dirty="0">
                <a:solidFill>
                  <a:srgbClr val="002060"/>
                </a:solidFill>
                <a:latin typeface="Now"/>
              </a:rPr>
              <a:t>,</a:t>
            </a:r>
            <a:endParaRPr lang="en-US" sz="8000" b="1" dirty="0">
              <a:solidFill>
                <a:srgbClr val="002060"/>
              </a:solidFill>
              <a:latin typeface="Now"/>
            </a:endParaRPr>
          </a:p>
          <a:p>
            <a:r>
              <a:rPr lang="en-US" sz="8000" b="1" dirty="0">
                <a:solidFill>
                  <a:srgbClr val="002060"/>
                </a:solidFill>
                <a:latin typeface="Now"/>
              </a:rPr>
              <a:t>Next</a:t>
            </a:r>
            <a:r>
              <a:rPr lang="en-US" sz="11500" b="1" dirty="0">
                <a:solidFill>
                  <a:srgbClr val="002060"/>
                </a:solidFill>
                <a:latin typeface="Now"/>
              </a:rPr>
              <a:t>,</a:t>
            </a:r>
            <a:endParaRPr lang="en-US" sz="8000" b="1" dirty="0">
              <a:solidFill>
                <a:srgbClr val="002060"/>
              </a:solidFill>
              <a:latin typeface="Now"/>
            </a:endParaRPr>
          </a:p>
          <a:p>
            <a:r>
              <a:rPr lang="en-US" sz="8000" b="1" dirty="0">
                <a:solidFill>
                  <a:srgbClr val="002060"/>
                </a:solidFill>
                <a:latin typeface="Now"/>
              </a:rPr>
              <a:t>Then</a:t>
            </a:r>
            <a:r>
              <a:rPr lang="en-US" sz="11500" b="1" dirty="0">
                <a:solidFill>
                  <a:srgbClr val="002060"/>
                </a:solidFill>
                <a:latin typeface="Now"/>
              </a:rPr>
              <a:t>,</a:t>
            </a:r>
            <a:endParaRPr lang="en-US" sz="8000" b="1" dirty="0">
              <a:solidFill>
                <a:srgbClr val="002060"/>
              </a:solidFill>
              <a:latin typeface="Now"/>
            </a:endParaRPr>
          </a:p>
          <a:p>
            <a:r>
              <a:rPr lang="en-US" sz="8000" b="1" dirty="0">
                <a:solidFill>
                  <a:srgbClr val="002060"/>
                </a:solidFill>
                <a:latin typeface="Now"/>
              </a:rPr>
              <a:t>Finally</a:t>
            </a:r>
            <a:r>
              <a:rPr lang="en-US" sz="11500" b="1" dirty="0">
                <a:solidFill>
                  <a:srgbClr val="002060"/>
                </a:solidFill>
                <a:latin typeface="Now"/>
              </a:rPr>
              <a:t>,</a:t>
            </a:r>
            <a:endParaRPr lang="en-US" sz="8000" b="1" dirty="0">
              <a:solidFill>
                <a:srgbClr val="002060"/>
              </a:solidFill>
              <a:latin typeface="Now"/>
            </a:endParaRPr>
          </a:p>
        </p:txBody>
      </p:sp>
      <p:cxnSp>
        <p:nvCxnSpPr>
          <p:cNvPr id="4" name="Straight Arrow Connector 3">
            <a:extLst>
              <a:ext uri="{FF2B5EF4-FFF2-40B4-BE49-F238E27FC236}">
                <a16:creationId xmlns:a16="http://schemas.microsoft.com/office/drawing/2014/main" id="{41237709-35E0-6282-7795-AFA2C8C462B8}"/>
              </a:ext>
            </a:extLst>
          </p:cNvPr>
          <p:cNvCxnSpPr/>
          <p:nvPr/>
        </p:nvCxnSpPr>
        <p:spPr>
          <a:xfrm flipH="1">
            <a:off x="9163050" y="3594100"/>
            <a:ext cx="2057400" cy="1524000"/>
          </a:xfrm>
          <a:prstGeom prst="straightConnector1">
            <a:avLst/>
          </a:prstGeom>
          <a:ln w="762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6BB4B596-958C-1D8F-60FD-7B68E9F94801}"/>
              </a:ext>
            </a:extLst>
          </p:cNvPr>
          <p:cNvCxnSpPr/>
          <p:nvPr/>
        </p:nvCxnSpPr>
        <p:spPr>
          <a:xfrm flipH="1">
            <a:off x="9391650" y="5541069"/>
            <a:ext cx="2057400" cy="1524000"/>
          </a:xfrm>
          <a:prstGeom prst="straightConnector1">
            <a:avLst/>
          </a:prstGeom>
          <a:ln w="762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Straight Arrow Connector 5">
            <a:extLst>
              <a:ext uri="{FF2B5EF4-FFF2-40B4-BE49-F238E27FC236}">
                <a16:creationId xmlns:a16="http://schemas.microsoft.com/office/drawing/2014/main" id="{AA003508-79E9-BBC4-8C04-B0A418674479}"/>
              </a:ext>
            </a:extLst>
          </p:cNvPr>
          <p:cNvCxnSpPr/>
          <p:nvPr/>
        </p:nvCxnSpPr>
        <p:spPr>
          <a:xfrm flipH="1">
            <a:off x="9391650" y="7146242"/>
            <a:ext cx="2057400" cy="1524000"/>
          </a:xfrm>
          <a:prstGeom prst="straightConnector1">
            <a:avLst/>
          </a:prstGeom>
          <a:ln w="762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82FC0171-F3D0-56B7-4E65-164B45F79C87}"/>
              </a:ext>
            </a:extLst>
          </p:cNvPr>
          <p:cNvCxnSpPr/>
          <p:nvPr/>
        </p:nvCxnSpPr>
        <p:spPr>
          <a:xfrm flipH="1">
            <a:off x="10197548" y="8926724"/>
            <a:ext cx="2057400" cy="1524000"/>
          </a:xfrm>
          <a:prstGeom prst="straightConnector1">
            <a:avLst/>
          </a:prstGeom>
          <a:ln w="762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16553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9">
            <a:extLst>
              <a:ext uri="{FF2B5EF4-FFF2-40B4-BE49-F238E27FC236}">
                <a16:creationId xmlns:a16="http://schemas.microsoft.com/office/drawing/2014/main" id="{660B2B82-DCA2-3956-C0F8-2F6B9C286128}"/>
              </a:ext>
            </a:extLst>
          </p:cNvPr>
          <p:cNvSpPr txBox="1"/>
          <p:nvPr/>
        </p:nvSpPr>
        <p:spPr>
          <a:xfrm>
            <a:off x="6648450" y="1841500"/>
            <a:ext cx="8961521" cy="1231106"/>
          </a:xfrm>
          <a:prstGeom prst="rect">
            <a:avLst/>
          </a:prstGeom>
        </p:spPr>
        <p:txBody>
          <a:bodyPr wrap="square" lIns="0" tIns="0" rIns="0" bIns="0" rtlCol="0" anchor="t">
            <a:spAutoFit/>
          </a:bodyPr>
          <a:lstStyle/>
          <a:p>
            <a:r>
              <a:rPr lang="en-US" sz="8000" b="1" dirty="0">
                <a:solidFill>
                  <a:srgbClr val="002060"/>
                </a:solidFill>
                <a:latin typeface="Now"/>
              </a:rPr>
              <a:t>Group Activity</a:t>
            </a:r>
          </a:p>
        </p:txBody>
      </p:sp>
      <p:pic>
        <p:nvPicPr>
          <p:cNvPr id="4" name="Picture 3">
            <a:extLst>
              <a:ext uri="{FF2B5EF4-FFF2-40B4-BE49-F238E27FC236}">
                <a16:creationId xmlns:a16="http://schemas.microsoft.com/office/drawing/2014/main" id="{C36470C8-F466-A8B5-C8B1-812D6F736310}"/>
              </a:ext>
            </a:extLst>
          </p:cNvPr>
          <p:cNvPicPr>
            <a:picLocks noChangeAspect="1"/>
          </p:cNvPicPr>
          <p:nvPr/>
        </p:nvPicPr>
        <p:blipFill>
          <a:blip r:embed="rId2"/>
          <a:stretch>
            <a:fillRect/>
          </a:stretch>
        </p:blipFill>
        <p:spPr>
          <a:xfrm>
            <a:off x="3143250" y="3594100"/>
            <a:ext cx="15087600" cy="10597414"/>
          </a:xfrm>
          <a:prstGeom prst="rect">
            <a:avLst/>
          </a:prstGeom>
        </p:spPr>
      </p:pic>
    </p:spTree>
    <p:extLst>
      <p:ext uri="{BB962C8B-B14F-4D97-AF65-F5344CB8AC3E}">
        <p14:creationId xmlns:p14="http://schemas.microsoft.com/office/powerpoint/2010/main" val="2142008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543050" y="1917700"/>
            <a:ext cx="19202400" cy="7386638"/>
          </a:xfrm>
          <a:prstGeom prst="rect">
            <a:avLst/>
          </a:prstGeom>
        </p:spPr>
        <p:txBody>
          <a:bodyPr wrap="square" lIns="0" tIns="0" rIns="0" bIns="0" rtlCol="0" anchor="t">
            <a:spAutoFit/>
          </a:bodyPr>
          <a:lstStyle/>
          <a:p>
            <a:r>
              <a:rPr lang="en-US" sz="8000" b="1" dirty="0">
                <a:solidFill>
                  <a:srgbClr val="002060"/>
                </a:solidFill>
                <a:latin typeface="Now"/>
              </a:rPr>
              <a:t>What are the signal words?</a:t>
            </a:r>
          </a:p>
          <a:p>
            <a:r>
              <a:rPr lang="en-US" sz="8000" b="1" dirty="0">
                <a:solidFill>
                  <a:srgbClr val="002060"/>
                </a:solidFill>
                <a:latin typeface="Now"/>
              </a:rPr>
              <a:t>Why do we have to learn about signal words?</a:t>
            </a:r>
          </a:p>
          <a:p>
            <a:r>
              <a:rPr lang="en-US" sz="8000" b="1" dirty="0">
                <a:solidFill>
                  <a:srgbClr val="002060"/>
                </a:solidFill>
                <a:latin typeface="Now"/>
              </a:rPr>
              <a:t>What will happen if you will not follow the directions or steps properly?</a:t>
            </a:r>
          </a:p>
        </p:txBody>
      </p:sp>
      <p:sp>
        <p:nvSpPr>
          <p:cNvPr id="10" name="TextBox 19">
            <a:extLst>
              <a:ext uri="{FF2B5EF4-FFF2-40B4-BE49-F238E27FC236}">
                <a16:creationId xmlns:a16="http://schemas.microsoft.com/office/drawing/2014/main" id="{07D8CE73-4E90-4134-996E-7EC793569287}"/>
              </a:ext>
            </a:extLst>
          </p:cNvPr>
          <p:cNvSpPr txBox="1"/>
          <p:nvPr/>
        </p:nvSpPr>
        <p:spPr>
          <a:xfrm>
            <a:off x="1376711" y="1155700"/>
            <a:ext cx="18135600" cy="1107996"/>
          </a:xfrm>
          <a:prstGeom prst="rect">
            <a:avLst/>
          </a:prstGeom>
        </p:spPr>
        <p:txBody>
          <a:bodyPr wrap="square" lIns="0" tIns="0" rIns="0" bIns="0" rtlCol="0" anchor="t">
            <a:spAutoFit/>
          </a:bodyPr>
          <a:lstStyle/>
          <a:p>
            <a:r>
              <a:rPr lang="en-US" sz="7200" b="1" dirty="0">
                <a:solidFill>
                  <a:srgbClr val="002060"/>
                </a:solidFill>
                <a:latin typeface="Now"/>
              </a:rPr>
              <a:t>.</a:t>
            </a:r>
            <a:endParaRPr lang="en-US" sz="5300" b="1" dirty="0">
              <a:solidFill>
                <a:srgbClr val="002060"/>
              </a:solidFill>
              <a:latin typeface="Now"/>
            </a:endParaRPr>
          </a:p>
        </p:txBody>
      </p:sp>
    </p:spTree>
    <p:extLst>
      <p:ext uri="{BB962C8B-B14F-4D97-AF65-F5344CB8AC3E}">
        <p14:creationId xmlns:p14="http://schemas.microsoft.com/office/powerpoint/2010/main" val="996591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1543050" y="1917700"/>
            <a:ext cx="19202400" cy="8617744"/>
          </a:xfrm>
          <a:prstGeom prst="rect">
            <a:avLst/>
          </a:prstGeom>
        </p:spPr>
        <p:txBody>
          <a:bodyPr wrap="square" lIns="0" tIns="0" rIns="0" bIns="0" rtlCol="0" anchor="t">
            <a:spAutoFit/>
          </a:bodyPr>
          <a:lstStyle/>
          <a:p>
            <a:r>
              <a:rPr lang="en-US" sz="8000" b="1" dirty="0">
                <a:latin typeface="Now"/>
              </a:rPr>
              <a:t>Direction: Read each item carefully. Choose the letter of the best answer. </a:t>
            </a:r>
          </a:p>
          <a:p>
            <a:r>
              <a:rPr lang="en-US" sz="8000" b="1" dirty="0">
                <a:solidFill>
                  <a:schemeClr val="accent5">
                    <a:lumMod val="50000"/>
                  </a:schemeClr>
                </a:solidFill>
                <a:latin typeface="Now"/>
              </a:rPr>
              <a:t>1. Which of the following signal words is NOT correctly spelled?</a:t>
            </a:r>
          </a:p>
          <a:p>
            <a:r>
              <a:rPr lang="en-US" sz="8000" b="1" dirty="0">
                <a:solidFill>
                  <a:srgbClr val="002060"/>
                </a:solidFill>
                <a:latin typeface="Now"/>
              </a:rPr>
              <a:t>    a. </a:t>
            </a:r>
            <a:r>
              <a:rPr lang="en-US" sz="8000" b="1" dirty="0" err="1">
                <a:solidFill>
                  <a:srgbClr val="002060"/>
                </a:solidFill>
                <a:latin typeface="Now"/>
              </a:rPr>
              <a:t>finaly</a:t>
            </a:r>
            <a:r>
              <a:rPr lang="en-US" sz="8000" b="1" dirty="0">
                <a:solidFill>
                  <a:srgbClr val="002060"/>
                </a:solidFill>
                <a:latin typeface="Now"/>
              </a:rPr>
              <a:t>			c. lastly</a:t>
            </a:r>
          </a:p>
          <a:p>
            <a:r>
              <a:rPr lang="en-US" sz="8000" b="1" dirty="0">
                <a:solidFill>
                  <a:srgbClr val="002060"/>
                </a:solidFill>
                <a:latin typeface="Now"/>
              </a:rPr>
              <a:t>    b. then			d. additionally</a:t>
            </a:r>
          </a:p>
        </p:txBody>
      </p:sp>
      <p:sp>
        <p:nvSpPr>
          <p:cNvPr id="10" name="TextBox 19">
            <a:extLst>
              <a:ext uri="{FF2B5EF4-FFF2-40B4-BE49-F238E27FC236}">
                <a16:creationId xmlns:a16="http://schemas.microsoft.com/office/drawing/2014/main" id="{07D8CE73-4E90-4134-996E-7EC793569287}"/>
              </a:ext>
            </a:extLst>
          </p:cNvPr>
          <p:cNvSpPr txBox="1"/>
          <p:nvPr/>
        </p:nvSpPr>
        <p:spPr>
          <a:xfrm>
            <a:off x="1376711" y="1155700"/>
            <a:ext cx="18135600" cy="1107996"/>
          </a:xfrm>
          <a:prstGeom prst="rect">
            <a:avLst/>
          </a:prstGeom>
        </p:spPr>
        <p:txBody>
          <a:bodyPr wrap="square" lIns="0" tIns="0" rIns="0" bIns="0" rtlCol="0" anchor="t">
            <a:spAutoFit/>
          </a:bodyPr>
          <a:lstStyle/>
          <a:p>
            <a:r>
              <a:rPr lang="en-US" sz="7200" b="1" dirty="0">
                <a:solidFill>
                  <a:srgbClr val="002060"/>
                </a:solidFill>
                <a:latin typeface="Now"/>
              </a:rPr>
              <a:t>.</a:t>
            </a:r>
            <a:endParaRPr lang="en-US" sz="5300" b="1" dirty="0">
              <a:solidFill>
                <a:srgbClr val="002060"/>
              </a:solidFill>
              <a:latin typeface="Now"/>
            </a:endParaRPr>
          </a:p>
        </p:txBody>
      </p:sp>
    </p:spTree>
    <p:extLst>
      <p:ext uri="{BB962C8B-B14F-4D97-AF65-F5344CB8AC3E}">
        <p14:creationId xmlns:p14="http://schemas.microsoft.com/office/powerpoint/2010/main" val="3208555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2228850" y="1079500"/>
            <a:ext cx="17221200" cy="11572399"/>
          </a:xfrm>
          <a:prstGeom prst="rect">
            <a:avLst/>
          </a:prstGeom>
        </p:spPr>
        <p:txBody>
          <a:bodyPr wrap="square" lIns="0" tIns="0" rIns="0" bIns="0" rtlCol="0" anchor="t">
            <a:spAutoFit/>
          </a:bodyPr>
          <a:lstStyle/>
          <a:p>
            <a:r>
              <a:rPr lang="en-US" sz="8800" b="1" dirty="0">
                <a:solidFill>
                  <a:schemeClr val="accent5">
                    <a:lumMod val="50000"/>
                  </a:schemeClr>
                </a:solidFill>
                <a:latin typeface="Now"/>
              </a:rPr>
              <a:t>2. Which among the signal words are arranged in order?</a:t>
            </a:r>
          </a:p>
          <a:p>
            <a:r>
              <a:rPr lang="en-US" sz="8000" b="1" dirty="0">
                <a:solidFill>
                  <a:srgbClr val="002060"/>
                </a:solidFill>
                <a:latin typeface="Now"/>
              </a:rPr>
              <a:t>A. Lastly, Next, Then, First</a:t>
            </a:r>
          </a:p>
          <a:p>
            <a:r>
              <a:rPr lang="en-US" sz="8000" b="1" dirty="0">
                <a:solidFill>
                  <a:srgbClr val="002060"/>
                </a:solidFill>
                <a:latin typeface="Now"/>
              </a:rPr>
              <a:t>B. First, Next, Lastly, After that</a:t>
            </a:r>
          </a:p>
          <a:p>
            <a:r>
              <a:rPr lang="en-US" sz="8000" b="1" dirty="0">
                <a:solidFill>
                  <a:srgbClr val="002060"/>
                </a:solidFill>
                <a:latin typeface="Now"/>
              </a:rPr>
              <a:t>C. First, Next, Then, Lastly</a:t>
            </a:r>
          </a:p>
          <a:p>
            <a:r>
              <a:rPr lang="en-US" sz="8000" b="1" dirty="0">
                <a:solidFill>
                  <a:srgbClr val="002060"/>
                </a:solidFill>
                <a:latin typeface="Now"/>
              </a:rPr>
              <a:t>D. Next, After that, Finally,     </a:t>
            </a:r>
          </a:p>
          <a:p>
            <a:r>
              <a:rPr lang="en-US" sz="8000" b="1" dirty="0">
                <a:solidFill>
                  <a:srgbClr val="002060"/>
                </a:solidFill>
                <a:latin typeface="Now"/>
              </a:rPr>
              <a:t>    Afterwards</a:t>
            </a:r>
          </a:p>
          <a:p>
            <a:endParaRPr lang="en-US" sz="8800" b="1" dirty="0">
              <a:solidFill>
                <a:srgbClr val="002060"/>
              </a:solidFill>
              <a:latin typeface="Now"/>
            </a:endParaRPr>
          </a:p>
        </p:txBody>
      </p:sp>
    </p:spTree>
    <p:extLst>
      <p:ext uri="{BB962C8B-B14F-4D97-AF65-F5344CB8AC3E}">
        <p14:creationId xmlns:p14="http://schemas.microsoft.com/office/powerpoint/2010/main" val="2817239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9">
            <a:extLst>
              <a:ext uri="{FF2B5EF4-FFF2-40B4-BE49-F238E27FC236}">
                <a16:creationId xmlns:a16="http://schemas.microsoft.com/office/drawing/2014/main" id="{3B52157E-0334-4404-AB52-E71C29C5087F}"/>
              </a:ext>
            </a:extLst>
          </p:cNvPr>
          <p:cNvSpPr txBox="1"/>
          <p:nvPr/>
        </p:nvSpPr>
        <p:spPr>
          <a:xfrm>
            <a:off x="1695450" y="622300"/>
            <a:ext cx="17907000" cy="6771084"/>
          </a:xfrm>
          <a:prstGeom prst="rect">
            <a:avLst/>
          </a:prstGeom>
        </p:spPr>
        <p:txBody>
          <a:bodyPr wrap="square" lIns="0" tIns="0" rIns="0" bIns="0" rtlCol="0" anchor="t">
            <a:spAutoFit/>
          </a:bodyPr>
          <a:lstStyle/>
          <a:p>
            <a:r>
              <a:rPr lang="en-US" sz="8800" b="1" dirty="0">
                <a:solidFill>
                  <a:schemeClr val="accent5">
                    <a:lumMod val="50000"/>
                  </a:schemeClr>
                </a:solidFill>
                <a:latin typeface="Now"/>
              </a:rPr>
              <a:t>3. Which of the following words does not belong to the group?</a:t>
            </a:r>
          </a:p>
          <a:p>
            <a:r>
              <a:rPr lang="en-US" sz="8800" b="1" dirty="0">
                <a:solidFill>
                  <a:srgbClr val="002060"/>
                </a:solidFill>
                <a:latin typeface="Now"/>
              </a:rPr>
              <a:t>    a. then			c. next</a:t>
            </a:r>
          </a:p>
          <a:p>
            <a:r>
              <a:rPr lang="en-US" sz="8800" b="1" dirty="0">
                <a:solidFill>
                  <a:srgbClr val="002060"/>
                </a:solidFill>
                <a:latin typeface="Now"/>
              </a:rPr>
              <a:t>    b. that			d. afterwards</a:t>
            </a:r>
          </a:p>
        </p:txBody>
      </p:sp>
    </p:spTree>
    <p:extLst>
      <p:ext uri="{BB962C8B-B14F-4D97-AF65-F5344CB8AC3E}">
        <p14:creationId xmlns:p14="http://schemas.microsoft.com/office/powerpoint/2010/main" val="1212440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9">
            <a:extLst>
              <a:ext uri="{FF2B5EF4-FFF2-40B4-BE49-F238E27FC236}">
                <a16:creationId xmlns:a16="http://schemas.microsoft.com/office/drawing/2014/main" id="{3B52157E-0334-4404-AB52-E71C29C5087F}"/>
              </a:ext>
            </a:extLst>
          </p:cNvPr>
          <p:cNvSpPr txBox="1"/>
          <p:nvPr/>
        </p:nvSpPr>
        <p:spPr>
          <a:xfrm>
            <a:off x="1390650" y="2298700"/>
            <a:ext cx="19431000" cy="9479518"/>
          </a:xfrm>
          <a:prstGeom prst="rect">
            <a:avLst/>
          </a:prstGeom>
        </p:spPr>
        <p:txBody>
          <a:bodyPr wrap="square" lIns="0" tIns="0" rIns="0" bIns="0" rtlCol="0" anchor="t">
            <a:spAutoFit/>
          </a:bodyPr>
          <a:lstStyle/>
          <a:p>
            <a:r>
              <a:rPr lang="en-US" sz="8800" b="1" dirty="0">
                <a:solidFill>
                  <a:schemeClr val="accent5">
                    <a:lumMod val="50000"/>
                  </a:schemeClr>
                </a:solidFill>
                <a:latin typeface="Now"/>
              </a:rPr>
              <a:t>4. _________, gather all your ingredients before you start cooking. Which signal words to use in order to complete this sentence?</a:t>
            </a:r>
          </a:p>
          <a:p>
            <a:r>
              <a:rPr lang="en-US" sz="8800" b="1" dirty="0">
                <a:solidFill>
                  <a:srgbClr val="002060"/>
                </a:solidFill>
                <a:latin typeface="Now"/>
              </a:rPr>
              <a:t>    a. then             c. next</a:t>
            </a:r>
          </a:p>
          <a:p>
            <a:r>
              <a:rPr lang="en-US" sz="8800" b="1" dirty="0">
                <a:solidFill>
                  <a:srgbClr val="002060"/>
                </a:solidFill>
                <a:latin typeface="Now"/>
              </a:rPr>
              <a:t>    b. first              d. lastly</a:t>
            </a:r>
          </a:p>
        </p:txBody>
      </p:sp>
    </p:spTree>
    <p:extLst>
      <p:ext uri="{BB962C8B-B14F-4D97-AF65-F5344CB8AC3E}">
        <p14:creationId xmlns:p14="http://schemas.microsoft.com/office/powerpoint/2010/main" val="1268661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2000250" y="774700"/>
            <a:ext cx="18135600" cy="13849945"/>
          </a:xfrm>
          <a:prstGeom prst="rect">
            <a:avLst/>
          </a:prstGeom>
        </p:spPr>
        <p:txBody>
          <a:bodyPr wrap="square" lIns="0" tIns="0" rIns="0" bIns="0" rtlCol="0" anchor="t">
            <a:spAutoFit/>
          </a:bodyPr>
          <a:lstStyle/>
          <a:p>
            <a:r>
              <a:rPr lang="en-US" sz="6000" b="1" dirty="0">
                <a:solidFill>
                  <a:schemeClr val="accent5">
                    <a:lumMod val="50000"/>
                  </a:schemeClr>
                </a:solidFill>
                <a:latin typeface="Now"/>
              </a:rPr>
              <a:t>5. The directions on how to make egg sandwich are not in their proper order. Which steps below gives the correct directions?</a:t>
            </a:r>
          </a:p>
          <a:p>
            <a:endParaRPr lang="en-US" sz="6000" b="1" dirty="0">
              <a:solidFill>
                <a:schemeClr val="accent5">
                  <a:lumMod val="50000"/>
                </a:schemeClr>
              </a:solidFill>
              <a:latin typeface="Now"/>
            </a:endParaRPr>
          </a:p>
          <a:p>
            <a:r>
              <a:rPr lang="en-US" sz="6000" b="1" dirty="0">
                <a:solidFill>
                  <a:schemeClr val="accent5">
                    <a:lumMod val="50000"/>
                  </a:schemeClr>
                </a:solidFill>
                <a:latin typeface="Now"/>
              </a:rPr>
              <a:t>A. First, prepare the eggs for boiling.</a:t>
            </a:r>
          </a:p>
          <a:p>
            <a:r>
              <a:rPr lang="en-US" sz="6000" b="1" dirty="0">
                <a:solidFill>
                  <a:schemeClr val="accent5">
                    <a:lumMod val="50000"/>
                  </a:schemeClr>
                </a:solidFill>
                <a:latin typeface="Now"/>
              </a:rPr>
              <a:t>B. Lastly, you have now a delicious egg sandwich.</a:t>
            </a:r>
          </a:p>
          <a:p>
            <a:r>
              <a:rPr lang="en-US" sz="6000" b="1" dirty="0">
                <a:solidFill>
                  <a:schemeClr val="accent5">
                    <a:lumMod val="50000"/>
                  </a:schemeClr>
                </a:solidFill>
                <a:latin typeface="Now"/>
              </a:rPr>
              <a:t>C. Next, get the boiled eggs and remove the shells.</a:t>
            </a:r>
          </a:p>
          <a:p>
            <a:r>
              <a:rPr lang="en-US" sz="6000" b="1" dirty="0">
                <a:solidFill>
                  <a:schemeClr val="accent5">
                    <a:lumMod val="50000"/>
                  </a:schemeClr>
                </a:solidFill>
                <a:latin typeface="Now"/>
              </a:rPr>
              <a:t>D. Then, slice the eggs in small pieces and mix with mayonnaise.</a:t>
            </a:r>
          </a:p>
          <a:p>
            <a:r>
              <a:rPr lang="en-US" sz="6000" b="1" dirty="0">
                <a:solidFill>
                  <a:schemeClr val="accent5">
                    <a:lumMod val="50000"/>
                  </a:schemeClr>
                </a:solidFill>
                <a:latin typeface="Now"/>
              </a:rPr>
              <a:t>E. Afterwards, spread over your favorite sliced bread.</a:t>
            </a:r>
          </a:p>
          <a:p>
            <a:endParaRPr lang="en-US" sz="6000" b="1" dirty="0">
              <a:solidFill>
                <a:srgbClr val="002060"/>
              </a:solidFill>
              <a:latin typeface="Now"/>
            </a:endParaRPr>
          </a:p>
          <a:p>
            <a:r>
              <a:rPr lang="en-US" sz="6000" b="1" dirty="0">
                <a:solidFill>
                  <a:srgbClr val="002060"/>
                </a:solidFill>
                <a:latin typeface="Now"/>
              </a:rPr>
              <a:t>A. ABCDE B. ACDEB C. ACDBE D. ADBCE</a:t>
            </a:r>
          </a:p>
        </p:txBody>
      </p:sp>
    </p:spTree>
    <p:extLst>
      <p:ext uri="{BB962C8B-B14F-4D97-AF65-F5344CB8AC3E}">
        <p14:creationId xmlns:p14="http://schemas.microsoft.com/office/powerpoint/2010/main" val="3041257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9">
            <a:extLst>
              <a:ext uri="{FF2B5EF4-FFF2-40B4-BE49-F238E27FC236}">
                <a16:creationId xmlns:a16="http://schemas.microsoft.com/office/drawing/2014/main" id="{F57E90A3-0679-4FBC-97B3-4C27E2BB4E71}"/>
              </a:ext>
            </a:extLst>
          </p:cNvPr>
          <p:cNvSpPr txBox="1"/>
          <p:nvPr/>
        </p:nvSpPr>
        <p:spPr>
          <a:xfrm>
            <a:off x="1085849" y="1715067"/>
            <a:ext cx="7696201" cy="8494633"/>
          </a:xfrm>
          <a:prstGeom prst="rect">
            <a:avLst/>
          </a:prstGeom>
        </p:spPr>
        <p:txBody>
          <a:bodyPr wrap="square" lIns="0" tIns="0" rIns="0" bIns="0" rtlCol="0" anchor="t">
            <a:spAutoFit/>
          </a:bodyPr>
          <a:lstStyle/>
          <a:p>
            <a:r>
              <a:rPr lang="en-US" sz="13800" b="1" dirty="0">
                <a:solidFill>
                  <a:srgbClr val="002060"/>
                </a:solidFill>
                <a:latin typeface="Arial" panose="020B0604020202020204" pitchFamily="34" charset="0"/>
                <a:cs typeface="Arial" panose="020B0604020202020204" pitchFamily="34" charset="0"/>
              </a:rPr>
              <a:t>Walk </a:t>
            </a:r>
          </a:p>
          <a:p>
            <a:r>
              <a:rPr lang="en-US" sz="13800" b="1" dirty="0">
                <a:solidFill>
                  <a:srgbClr val="002060"/>
                </a:solidFill>
                <a:latin typeface="Arial" panose="020B0604020202020204" pitchFamily="34" charset="0"/>
                <a:cs typeface="Arial" panose="020B0604020202020204" pitchFamily="34" charset="0"/>
              </a:rPr>
              <a:t>Talk</a:t>
            </a:r>
          </a:p>
          <a:p>
            <a:r>
              <a:rPr lang="en-US" sz="13800" b="1" dirty="0">
                <a:solidFill>
                  <a:srgbClr val="002060"/>
                </a:solidFill>
                <a:latin typeface="Arial" panose="020B0604020202020204" pitchFamily="34" charset="0"/>
                <a:cs typeface="Arial" panose="020B0604020202020204" pitchFamily="34" charset="0"/>
              </a:rPr>
              <a:t>Speak </a:t>
            </a:r>
          </a:p>
          <a:p>
            <a:r>
              <a:rPr lang="en-US" sz="13800" b="1" dirty="0">
                <a:solidFill>
                  <a:srgbClr val="002060"/>
                </a:solidFill>
                <a:latin typeface="Arial" panose="020B0604020202020204" pitchFamily="34" charset="0"/>
                <a:cs typeface="Arial" panose="020B0604020202020204" pitchFamily="34" charset="0"/>
              </a:rPr>
              <a:t>Work  </a:t>
            </a:r>
          </a:p>
        </p:txBody>
      </p:sp>
      <p:sp>
        <p:nvSpPr>
          <p:cNvPr id="2" name="TextBox 19">
            <a:extLst>
              <a:ext uri="{FF2B5EF4-FFF2-40B4-BE49-F238E27FC236}">
                <a16:creationId xmlns:a16="http://schemas.microsoft.com/office/drawing/2014/main" id="{FCD68F99-A12C-E80A-09D8-9E423B432FE3}"/>
              </a:ext>
            </a:extLst>
          </p:cNvPr>
          <p:cNvSpPr txBox="1"/>
          <p:nvPr/>
        </p:nvSpPr>
        <p:spPr>
          <a:xfrm>
            <a:off x="7943850" y="1460500"/>
            <a:ext cx="8686800" cy="8494633"/>
          </a:xfrm>
          <a:prstGeom prst="rect">
            <a:avLst/>
          </a:prstGeom>
        </p:spPr>
        <p:txBody>
          <a:bodyPr wrap="square" lIns="0" tIns="0" rIns="0" bIns="0" rtlCol="0" anchor="t">
            <a:spAutoFit/>
          </a:bodyPr>
          <a:lstStyle/>
          <a:p>
            <a:r>
              <a:rPr lang="en-US" sz="13800" b="1" dirty="0">
                <a:solidFill>
                  <a:srgbClr val="002060"/>
                </a:solidFill>
                <a:latin typeface="Arial" panose="020B0604020202020204" pitchFamily="34" charset="0"/>
                <a:cs typeface="Arial" panose="020B0604020202020204" pitchFamily="34" charset="0"/>
              </a:rPr>
              <a:t>carefully </a:t>
            </a:r>
          </a:p>
          <a:p>
            <a:r>
              <a:rPr lang="en-US" sz="13800" b="1" dirty="0">
                <a:solidFill>
                  <a:srgbClr val="002060"/>
                </a:solidFill>
                <a:latin typeface="Arial" panose="020B0604020202020204" pitchFamily="34" charset="0"/>
                <a:cs typeface="Arial" panose="020B0604020202020204" pitchFamily="34" charset="0"/>
              </a:rPr>
              <a:t>softly</a:t>
            </a:r>
          </a:p>
          <a:p>
            <a:r>
              <a:rPr lang="en-US" sz="13800" b="1" dirty="0">
                <a:solidFill>
                  <a:srgbClr val="002060"/>
                </a:solidFill>
                <a:latin typeface="Arial" panose="020B0604020202020204" pitchFamily="34" charset="0"/>
                <a:cs typeface="Arial" panose="020B0604020202020204" pitchFamily="34" charset="0"/>
              </a:rPr>
              <a:t>politely</a:t>
            </a:r>
          </a:p>
          <a:p>
            <a:r>
              <a:rPr lang="en-US" sz="13800" b="1" dirty="0">
                <a:solidFill>
                  <a:srgbClr val="00206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06950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2076450" y="1917700"/>
            <a:ext cx="18135600" cy="7386638"/>
          </a:xfrm>
          <a:prstGeom prst="rect">
            <a:avLst/>
          </a:prstGeom>
        </p:spPr>
        <p:txBody>
          <a:bodyPr wrap="square" lIns="0" tIns="0" rIns="0" bIns="0" rtlCol="0" anchor="t">
            <a:spAutoFit/>
          </a:bodyPr>
          <a:lstStyle/>
          <a:p>
            <a:r>
              <a:rPr lang="en-US" sz="9600" b="1" dirty="0">
                <a:solidFill>
                  <a:srgbClr val="002060"/>
                </a:solidFill>
                <a:latin typeface="Now"/>
              </a:rPr>
              <a:t>Assignment: Create 2-3 steps on how to draw a simple house using the signal words you have learned in this lesson.</a:t>
            </a:r>
          </a:p>
        </p:txBody>
      </p:sp>
    </p:spTree>
    <p:extLst>
      <p:ext uri="{BB962C8B-B14F-4D97-AF65-F5344CB8AC3E}">
        <p14:creationId xmlns:p14="http://schemas.microsoft.com/office/powerpoint/2010/main" val="3476784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9">
            <a:extLst>
              <a:ext uri="{FF2B5EF4-FFF2-40B4-BE49-F238E27FC236}">
                <a16:creationId xmlns:a16="http://schemas.microsoft.com/office/drawing/2014/main" id="{F57E90A3-0679-4FBC-97B3-4C27E2BB4E71}"/>
              </a:ext>
            </a:extLst>
          </p:cNvPr>
          <p:cNvSpPr txBox="1"/>
          <p:nvPr/>
        </p:nvSpPr>
        <p:spPr>
          <a:xfrm>
            <a:off x="1085849" y="1715067"/>
            <a:ext cx="7696201" cy="8494633"/>
          </a:xfrm>
          <a:prstGeom prst="rect">
            <a:avLst/>
          </a:prstGeom>
        </p:spPr>
        <p:txBody>
          <a:bodyPr wrap="square" lIns="0" tIns="0" rIns="0" bIns="0" rtlCol="0" anchor="t">
            <a:spAutoFit/>
          </a:bodyPr>
          <a:lstStyle/>
          <a:p>
            <a:r>
              <a:rPr lang="en-US" sz="13800" b="1" dirty="0">
                <a:solidFill>
                  <a:srgbClr val="002060"/>
                </a:solidFill>
                <a:latin typeface="Arial" panose="020B0604020202020204" pitchFamily="34" charset="0"/>
                <a:cs typeface="Arial" panose="020B0604020202020204" pitchFamily="34" charset="0"/>
              </a:rPr>
              <a:t>Walk </a:t>
            </a:r>
          </a:p>
          <a:p>
            <a:r>
              <a:rPr lang="en-US" sz="13800" b="1" dirty="0">
                <a:solidFill>
                  <a:srgbClr val="002060"/>
                </a:solidFill>
                <a:latin typeface="Arial" panose="020B0604020202020204" pitchFamily="34" charset="0"/>
                <a:cs typeface="Arial" panose="020B0604020202020204" pitchFamily="34" charset="0"/>
              </a:rPr>
              <a:t>Talk</a:t>
            </a:r>
          </a:p>
          <a:p>
            <a:r>
              <a:rPr lang="en-US" sz="13800" b="1" dirty="0">
                <a:solidFill>
                  <a:srgbClr val="002060"/>
                </a:solidFill>
                <a:latin typeface="Arial" panose="020B0604020202020204" pitchFamily="34" charset="0"/>
                <a:cs typeface="Arial" panose="020B0604020202020204" pitchFamily="34" charset="0"/>
              </a:rPr>
              <a:t>Speak </a:t>
            </a:r>
          </a:p>
          <a:p>
            <a:r>
              <a:rPr lang="en-US" sz="13800" b="1" dirty="0">
                <a:solidFill>
                  <a:srgbClr val="002060"/>
                </a:solidFill>
                <a:latin typeface="Arial" panose="020B0604020202020204" pitchFamily="34" charset="0"/>
                <a:cs typeface="Arial" panose="020B0604020202020204" pitchFamily="34" charset="0"/>
              </a:rPr>
              <a:t>Work  </a:t>
            </a:r>
          </a:p>
        </p:txBody>
      </p:sp>
      <p:sp>
        <p:nvSpPr>
          <p:cNvPr id="2" name="TextBox 19">
            <a:extLst>
              <a:ext uri="{FF2B5EF4-FFF2-40B4-BE49-F238E27FC236}">
                <a16:creationId xmlns:a16="http://schemas.microsoft.com/office/drawing/2014/main" id="{FCD68F99-A12C-E80A-09D8-9E423B432FE3}"/>
              </a:ext>
            </a:extLst>
          </p:cNvPr>
          <p:cNvSpPr txBox="1"/>
          <p:nvPr/>
        </p:nvSpPr>
        <p:spPr>
          <a:xfrm>
            <a:off x="8248652" y="1536700"/>
            <a:ext cx="8686800" cy="8494633"/>
          </a:xfrm>
          <a:prstGeom prst="rect">
            <a:avLst/>
          </a:prstGeom>
        </p:spPr>
        <p:txBody>
          <a:bodyPr wrap="square" lIns="0" tIns="0" rIns="0" bIns="0" rtlCol="0" anchor="t">
            <a:spAutoFit/>
          </a:bodyPr>
          <a:lstStyle/>
          <a:p>
            <a:r>
              <a:rPr lang="en-US" sz="13800" b="1" dirty="0">
                <a:solidFill>
                  <a:srgbClr val="002060"/>
                </a:solidFill>
                <a:latin typeface="Arial" panose="020B0604020202020204" pitchFamily="34" charset="0"/>
                <a:cs typeface="Arial" panose="020B0604020202020204" pitchFamily="34" charset="0"/>
              </a:rPr>
              <a:t>carefully </a:t>
            </a:r>
          </a:p>
          <a:p>
            <a:r>
              <a:rPr lang="en-US" sz="13800" b="1" dirty="0">
                <a:solidFill>
                  <a:srgbClr val="002060"/>
                </a:solidFill>
                <a:latin typeface="Arial" panose="020B0604020202020204" pitchFamily="34" charset="0"/>
                <a:cs typeface="Arial" panose="020B0604020202020204" pitchFamily="34" charset="0"/>
              </a:rPr>
              <a:t>softly</a:t>
            </a:r>
          </a:p>
          <a:p>
            <a:r>
              <a:rPr lang="en-US" sz="13800" b="1" dirty="0">
                <a:solidFill>
                  <a:srgbClr val="002060"/>
                </a:solidFill>
                <a:latin typeface="Arial" panose="020B0604020202020204" pitchFamily="34" charset="0"/>
                <a:cs typeface="Arial" panose="020B0604020202020204" pitchFamily="34" charset="0"/>
              </a:rPr>
              <a:t>politely</a:t>
            </a:r>
          </a:p>
          <a:p>
            <a:r>
              <a:rPr lang="en-US" sz="13800" b="1" dirty="0">
                <a:solidFill>
                  <a:srgbClr val="002060"/>
                </a:solidFill>
                <a:latin typeface="Arial" panose="020B0604020202020204" pitchFamily="34" charset="0"/>
                <a:cs typeface="Arial" panose="020B0604020202020204" pitchFamily="34" charset="0"/>
              </a:rPr>
              <a:t>quietly </a:t>
            </a:r>
          </a:p>
        </p:txBody>
      </p:sp>
    </p:spTree>
    <p:extLst>
      <p:ext uri="{BB962C8B-B14F-4D97-AF65-F5344CB8AC3E}">
        <p14:creationId xmlns:p14="http://schemas.microsoft.com/office/powerpoint/2010/main" val="234644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9">
            <a:extLst>
              <a:ext uri="{FF2B5EF4-FFF2-40B4-BE49-F238E27FC236}">
                <a16:creationId xmlns:a16="http://schemas.microsoft.com/office/drawing/2014/main" id="{F57E90A3-0679-4FBC-97B3-4C27E2BB4E71}"/>
              </a:ext>
            </a:extLst>
          </p:cNvPr>
          <p:cNvSpPr txBox="1"/>
          <p:nvPr/>
        </p:nvSpPr>
        <p:spPr>
          <a:xfrm>
            <a:off x="3409946" y="4305867"/>
            <a:ext cx="7696201" cy="8494633"/>
          </a:xfrm>
          <a:prstGeom prst="rect">
            <a:avLst/>
          </a:prstGeom>
        </p:spPr>
        <p:txBody>
          <a:bodyPr wrap="square" lIns="0" tIns="0" rIns="0" bIns="0" rtlCol="0" anchor="t">
            <a:spAutoFit/>
          </a:bodyPr>
          <a:lstStyle/>
          <a:p>
            <a:r>
              <a:rPr lang="en-US" sz="13800" b="1" dirty="0">
                <a:solidFill>
                  <a:srgbClr val="002060"/>
                </a:solidFill>
                <a:latin typeface="Arial" panose="020B0604020202020204" pitchFamily="34" charset="0"/>
                <a:cs typeface="Arial" panose="020B0604020202020204" pitchFamily="34" charset="0"/>
              </a:rPr>
              <a:t>Walk </a:t>
            </a:r>
          </a:p>
          <a:p>
            <a:r>
              <a:rPr lang="en-US" sz="13800" b="1" dirty="0">
                <a:solidFill>
                  <a:srgbClr val="002060"/>
                </a:solidFill>
                <a:latin typeface="Arial" panose="020B0604020202020204" pitchFamily="34" charset="0"/>
                <a:cs typeface="Arial" panose="020B0604020202020204" pitchFamily="34" charset="0"/>
              </a:rPr>
              <a:t>Talk</a:t>
            </a:r>
          </a:p>
          <a:p>
            <a:r>
              <a:rPr lang="en-US" sz="13800" b="1" dirty="0">
                <a:solidFill>
                  <a:srgbClr val="002060"/>
                </a:solidFill>
                <a:latin typeface="Arial" panose="020B0604020202020204" pitchFamily="34" charset="0"/>
                <a:cs typeface="Arial" panose="020B0604020202020204" pitchFamily="34" charset="0"/>
              </a:rPr>
              <a:t>Speak </a:t>
            </a:r>
          </a:p>
          <a:p>
            <a:r>
              <a:rPr lang="en-US" sz="13800" b="1" dirty="0">
                <a:solidFill>
                  <a:srgbClr val="002060"/>
                </a:solidFill>
                <a:latin typeface="Arial" panose="020B0604020202020204" pitchFamily="34" charset="0"/>
                <a:cs typeface="Arial" panose="020B0604020202020204" pitchFamily="34" charset="0"/>
              </a:rPr>
              <a:t>Work  </a:t>
            </a:r>
          </a:p>
        </p:txBody>
      </p:sp>
      <p:sp>
        <p:nvSpPr>
          <p:cNvPr id="2" name="TextBox 19">
            <a:extLst>
              <a:ext uri="{FF2B5EF4-FFF2-40B4-BE49-F238E27FC236}">
                <a16:creationId xmlns:a16="http://schemas.microsoft.com/office/drawing/2014/main" id="{FCD68F99-A12C-E80A-09D8-9E423B432FE3}"/>
              </a:ext>
            </a:extLst>
          </p:cNvPr>
          <p:cNvSpPr txBox="1"/>
          <p:nvPr/>
        </p:nvSpPr>
        <p:spPr>
          <a:xfrm>
            <a:off x="10572749" y="4127500"/>
            <a:ext cx="8686800" cy="8494633"/>
          </a:xfrm>
          <a:prstGeom prst="rect">
            <a:avLst/>
          </a:prstGeom>
        </p:spPr>
        <p:txBody>
          <a:bodyPr wrap="square" lIns="0" tIns="0" rIns="0" bIns="0" rtlCol="0" anchor="t">
            <a:spAutoFit/>
          </a:bodyPr>
          <a:lstStyle/>
          <a:p>
            <a:r>
              <a:rPr lang="en-US" sz="13800" b="1" dirty="0">
                <a:solidFill>
                  <a:srgbClr val="002060"/>
                </a:solidFill>
                <a:latin typeface="Arial" panose="020B0604020202020204" pitchFamily="34" charset="0"/>
                <a:cs typeface="Arial" panose="020B0604020202020204" pitchFamily="34" charset="0"/>
              </a:rPr>
              <a:t>carefully </a:t>
            </a:r>
          </a:p>
          <a:p>
            <a:r>
              <a:rPr lang="en-US" sz="13800" b="1" dirty="0">
                <a:solidFill>
                  <a:srgbClr val="002060"/>
                </a:solidFill>
                <a:latin typeface="Arial" panose="020B0604020202020204" pitchFamily="34" charset="0"/>
                <a:cs typeface="Arial" panose="020B0604020202020204" pitchFamily="34" charset="0"/>
              </a:rPr>
              <a:t>softly</a:t>
            </a:r>
          </a:p>
          <a:p>
            <a:r>
              <a:rPr lang="en-US" sz="13800" b="1" dirty="0">
                <a:solidFill>
                  <a:srgbClr val="002060"/>
                </a:solidFill>
                <a:latin typeface="Arial" panose="020B0604020202020204" pitchFamily="34" charset="0"/>
                <a:cs typeface="Arial" panose="020B0604020202020204" pitchFamily="34" charset="0"/>
              </a:rPr>
              <a:t>politely</a:t>
            </a:r>
          </a:p>
          <a:p>
            <a:r>
              <a:rPr lang="en-US" sz="13800" b="1" dirty="0">
                <a:solidFill>
                  <a:srgbClr val="002060"/>
                </a:solidFill>
                <a:latin typeface="Arial" panose="020B0604020202020204" pitchFamily="34" charset="0"/>
                <a:cs typeface="Arial" panose="020B0604020202020204" pitchFamily="34" charset="0"/>
              </a:rPr>
              <a:t>quietly </a:t>
            </a:r>
          </a:p>
        </p:txBody>
      </p:sp>
      <p:sp>
        <p:nvSpPr>
          <p:cNvPr id="3" name="TextBox 19">
            <a:extLst>
              <a:ext uri="{FF2B5EF4-FFF2-40B4-BE49-F238E27FC236}">
                <a16:creationId xmlns:a16="http://schemas.microsoft.com/office/drawing/2014/main" id="{837DC6D7-49B8-0FF2-87B1-C7A4B16A1AF9}"/>
              </a:ext>
            </a:extLst>
          </p:cNvPr>
          <p:cNvSpPr txBox="1"/>
          <p:nvPr/>
        </p:nvSpPr>
        <p:spPr>
          <a:xfrm>
            <a:off x="2990850" y="1081393"/>
            <a:ext cx="14706598" cy="2462213"/>
          </a:xfrm>
          <a:prstGeom prst="rect">
            <a:avLst/>
          </a:prstGeom>
        </p:spPr>
        <p:txBody>
          <a:bodyPr wrap="square" lIns="0" tIns="0" rIns="0" bIns="0" rtlCol="0" anchor="t">
            <a:spAutoFit/>
          </a:bodyPr>
          <a:lstStyle/>
          <a:p>
            <a:pPr algn="ctr"/>
            <a:r>
              <a:rPr lang="en-US" sz="8000" b="1" dirty="0">
                <a:solidFill>
                  <a:schemeClr val="accent5">
                    <a:lumMod val="75000"/>
                  </a:schemeClr>
                </a:solidFill>
                <a:latin typeface="Now"/>
              </a:rPr>
              <a:t>DO THIS DURING GROUP</a:t>
            </a:r>
          </a:p>
          <a:p>
            <a:pPr algn="ctr"/>
            <a:r>
              <a:rPr lang="en-US" sz="8000" b="1" dirty="0">
                <a:solidFill>
                  <a:schemeClr val="accent5">
                    <a:lumMod val="75000"/>
                  </a:schemeClr>
                </a:solidFill>
                <a:latin typeface="Now"/>
              </a:rPr>
              <a:t>ACTIVITY</a:t>
            </a:r>
          </a:p>
        </p:txBody>
      </p:sp>
    </p:spTree>
    <p:extLst>
      <p:ext uri="{BB962C8B-B14F-4D97-AF65-F5344CB8AC3E}">
        <p14:creationId xmlns:p14="http://schemas.microsoft.com/office/powerpoint/2010/main" val="2558299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9">
            <a:extLst>
              <a:ext uri="{FF2B5EF4-FFF2-40B4-BE49-F238E27FC236}">
                <a16:creationId xmlns:a16="http://schemas.microsoft.com/office/drawing/2014/main" id="{F57E90A3-0679-4FBC-97B3-4C27E2BB4E71}"/>
              </a:ext>
            </a:extLst>
          </p:cNvPr>
          <p:cNvSpPr txBox="1"/>
          <p:nvPr/>
        </p:nvSpPr>
        <p:spPr>
          <a:xfrm>
            <a:off x="5657850" y="317500"/>
            <a:ext cx="11670362" cy="1231106"/>
          </a:xfrm>
          <a:prstGeom prst="rect">
            <a:avLst/>
          </a:prstGeom>
        </p:spPr>
        <p:txBody>
          <a:bodyPr wrap="square" lIns="0" tIns="0" rIns="0" bIns="0" rtlCol="0" anchor="t">
            <a:spAutoFit/>
          </a:bodyPr>
          <a:lstStyle/>
          <a:p>
            <a:r>
              <a:rPr lang="en-US" sz="8000" b="1" dirty="0">
                <a:solidFill>
                  <a:srgbClr val="002060"/>
                </a:solidFill>
                <a:latin typeface="Now"/>
              </a:rPr>
              <a:t>Look at the picture</a:t>
            </a:r>
          </a:p>
        </p:txBody>
      </p:sp>
      <p:pic>
        <p:nvPicPr>
          <p:cNvPr id="3074" name="Picture 2" descr="2,491 Sun Rising Children Images, Stock Photos &amp; Vectors | Shutterstock">
            <a:extLst>
              <a:ext uri="{FF2B5EF4-FFF2-40B4-BE49-F238E27FC236}">
                <a16:creationId xmlns:a16="http://schemas.microsoft.com/office/drawing/2014/main" id="{97170EB0-CC30-AECB-A060-431FE48D9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2146300"/>
            <a:ext cx="18440399" cy="14068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992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1506</TotalTime>
  <Words>997</Words>
  <Application>Microsoft Office PowerPoint</Application>
  <PresentationFormat>Custom</PresentationFormat>
  <Paragraphs>158</Paragraphs>
  <Slides>60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Scripter</vt:lpstr>
      <vt:lpstr>Calibri</vt:lpstr>
      <vt:lpstr>Now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Attendance</dc:title>
  <dc:creator>PC136</dc:creator>
  <cp:lastModifiedBy>Jerome Morales</cp:lastModifiedBy>
  <cp:revision>94</cp:revision>
  <dcterms:created xsi:type="dcterms:W3CDTF">2006-08-16T00:00:00Z</dcterms:created>
  <dcterms:modified xsi:type="dcterms:W3CDTF">2023-03-29T23:34:15Z</dcterms:modified>
  <dc:identifier>DAFYtcJlG_4</dc:identifier>
</cp:coreProperties>
</file>